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4" r:id="rId6"/>
    <p:sldId id="266" r:id="rId7"/>
    <p:sldId id="267" r:id="rId8"/>
    <p:sldId id="268" r:id="rId9"/>
    <p:sldId id="262" r:id="rId10"/>
    <p:sldId id="261" r:id="rId11"/>
    <p:sldId id="263" r:id="rId12"/>
    <p:sldId id="269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D5BAF-B882-4B51-B4F6-409C217EDFB5}" type="datetimeFigureOut">
              <a:rPr lang="en-US" smtClean="0"/>
              <a:t>3/21/17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643E-DD1B-41AE-8171-8F4B4FFE7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3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FCE750-A473-4124-A049-0B9565D7A55F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21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90FD-B7B8-40BC-A93E-8F4B216970D5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4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3B8E-B69A-4914-BB84-6D12F6784584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5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7E9C-6989-4CB0-8415-0869869D7DF4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561B5-4A45-4A38-A027-A31628924A0B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7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FC35-63F8-4CE5-B772-90291CE134F7}" type="datetime1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174A-F14C-4851-8B82-D92B856DA060}" type="datetime1">
              <a:rPr lang="en-US" smtClean="0"/>
              <a:t>3/21/17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04CE-67A2-45DB-BA8D-4B789C1ED1A9}" type="datetime1">
              <a:rPr lang="en-US" smtClean="0"/>
              <a:t>3/21/17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63B3-C4C8-4EB2-9319-CD96D3FAF9C2}" type="datetime1">
              <a:rPr lang="en-US" smtClean="0"/>
              <a:t>3/21/17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9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96477-B3E9-4526-939B-F82B479C4550}" type="datetime1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5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7D4C-05CC-49DB-BC91-447BC3DE39BB}" type="datetime1">
              <a:rPr lang="en-US" smtClean="0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57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217909-3127-405B-92CA-947E31090F8D}" type="datetime1">
              <a:rPr lang="en-US" smtClean="0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LUMINALT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C618C2-9C85-4FCD-B358-3C3F3FEE09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49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00400"/>
            <a:ext cx="7772400" cy="2819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4000" dirty="0"/>
              <a:t>August Goers</a:t>
            </a:r>
          </a:p>
          <a:p>
            <a:pPr algn="ctr">
              <a:buNone/>
            </a:pPr>
            <a:endParaRPr lang="en-US" sz="4000" dirty="0"/>
          </a:p>
          <a:p>
            <a:pPr algn="ctr">
              <a:buNone/>
            </a:pPr>
            <a:r>
              <a:rPr lang="en-US" sz="4000" dirty="0"/>
              <a:t>Connecting Business Strategy to NABCEP Key Job Tasks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pic>
        <p:nvPicPr>
          <p:cNvPr id="2050" name="Picture 2" descr="C:\Users\augus_kkre6vz\Desktop\LOGO-blue with transparent 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199"/>
            <a:ext cx="7392640" cy="2673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Owners can’t do everything</a:t>
            </a:r>
          </a:p>
          <a:p>
            <a:r>
              <a:rPr lang="en-US" sz="2400" dirty="0"/>
              <a:t>Transition from do it yourself attitude to delegation and departments </a:t>
            </a:r>
          </a:p>
          <a:p>
            <a:r>
              <a:rPr lang="en-US" sz="2400" dirty="0"/>
              <a:t>Managers bring new skills to the table</a:t>
            </a:r>
          </a:p>
          <a:p>
            <a:pPr lvl="1"/>
            <a:r>
              <a:rPr lang="en-US" sz="2400" dirty="0"/>
              <a:t>Empathy with their team members</a:t>
            </a:r>
          </a:p>
          <a:p>
            <a:pPr lvl="1"/>
            <a:r>
              <a:rPr lang="en-US" sz="2400" dirty="0"/>
              <a:t>Unbiased decision making and spending ability</a:t>
            </a:r>
          </a:p>
          <a:p>
            <a:pPr lvl="1"/>
            <a:r>
              <a:rPr lang="en-US" sz="2400" dirty="0"/>
              <a:t>Departmental-specific skills such as engineering, accounting, marketing, project management, etc</a:t>
            </a:r>
          </a:p>
          <a:p>
            <a:r>
              <a:rPr lang="en-US" sz="2400" dirty="0"/>
              <a:t>Lessons learned from setting up management structure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Join Race to the Bottom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Competitors come and go</a:t>
            </a:r>
          </a:p>
          <a:p>
            <a:r>
              <a:rPr lang="en-US" sz="2400" dirty="0"/>
              <a:t>Focus on value rather than low cost</a:t>
            </a:r>
          </a:p>
          <a:p>
            <a:r>
              <a:rPr lang="en-US" sz="2400" dirty="0"/>
              <a:t>Don’t over promise and under deliver</a:t>
            </a:r>
          </a:p>
          <a:p>
            <a:pPr lvl="1"/>
            <a:r>
              <a:rPr lang="en-US" sz="2400" dirty="0"/>
              <a:t>Underperforming systems</a:t>
            </a:r>
          </a:p>
          <a:p>
            <a:pPr lvl="1"/>
            <a:r>
              <a:rPr lang="en-US" sz="2400" dirty="0"/>
              <a:t>Commissioning incomplete</a:t>
            </a:r>
          </a:p>
          <a:p>
            <a:pPr lvl="1"/>
            <a:r>
              <a:rPr lang="en-US" sz="2400" dirty="0"/>
              <a:t>Lack of customer service responsiveness</a:t>
            </a:r>
          </a:p>
          <a:p>
            <a:pPr lvl="1"/>
            <a:r>
              <a:rPr lang="en-US" sz="2400" dirty="0"/>
              <a:t>Shortcuts lead to failures</a:t>
            </a:r>
          </a:p>
          <a:p>
            <a:pPr lvl="1"/>
            <a:r>
              <a:rPr lang="en-US" sz="2400" dirty="0"/>
              <a:t>Roof leaks or other major system failures</a:t>
            </a:r>
          </a:p>
          <a:p>
            <a:r>
              <a:rPr lang="en-US" sz="2400" dirty="0"/>
              <a:t>Slow and steady wins the race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TYING IT TOGETHER – NABCEP JOB TASK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“The purpose of this Job Task Analysis is to define a general set of knowledge, skills, and abilities typically required of Solar PV installers who are responsible for the specification, installation, and maintenance of PV systems.”</a:t>
            </a:r>
          </a:p>
          <a:p>
            <a:r>
              <a:rPr lang="en-US" dirty="0"/>
              <a:t>“Designing Systems (30%) • Managing the Project (17%) • Installing Electrical Components (22%) • Installing Mechanical Components (8%) • Completing System Installation (12%) • Conducting Maintenance and Troubleshooting Activities (11%)”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  <p:extLst>
      <p:ext uri="{BB962C8B-B14F-4D97-AF65-F5344CB8AC3E}">
        <p14:creationId xmlns:p14="http://schemas.microsoft.com/office/powerpoint/2010/main" val="78117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THANKS!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/>
              <a:t>August Goers</a:t>
            </a:r>
          </a:p>
          <a:p>
            <a:pPr algn="ctr">
              <a:buNone/>
            </a:pPr>
            <a:r>
              <a:rPr lang="en-US" sz="4400" dirty="0"/>
              <a:t>Chief Operating Officer</a:t>
            </a:r>
          </a:p>
          <a:p>
            <a:pPr algn="ctr">
              <a:buNone/>
            </a:pPr>
            <a:r>
              <a:rPr lang="en-US" sz="4400" dirty="0"/>
              <a:t>Luminalt</a:t>
            </a:r>
          </a:p>
          <a:p>
            <a:pPr algn="ctr">
              <a:buNone/>
            </a:pPr>
            <a:r>
              <a:rPr lang="en-US" sz="4400" dirty="0"/>
              <a:t>415.641.4000</a:t>
            </a:r>
          </a:p>
          <a:p>
            <a:pPr algn="ctr">
              <a:buNone/>
            </a:pPr>
            <a:r>
              <a:rPr lang="en-US" sz="4400" dirty="0"/>
              <a:t>august@luminalt.com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Francisco Solar</a:t>
            </a:r>
          </a:p>
        </p:txBody>
      </p:sp>
      <p:pic>
        <p:nvPicPr>
          <p:cNvPr id="3075" name="Picture 3" descr="C:\Users\augus_kkre6vz\Desktop\Luminalt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4038600" cy="2703526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  <p:pic>
        <p:nvPicPr>
          <p:cNvPr id="3076" name="Picture 4" descr="C:\Users\augus_kkre6vz\Desktop\Luminalt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3962400" cy="2590799"/>
          </a:xfrm>
          <a:prstGeom prst="rect">
            <a:avLst/>
          </a:prstGeom>
          <a:noFill/>
        </p:spPr>
      </p:pic>
      <p:pic>
        <p:nvPicPr>
          <p:cNvPr id="3077" name="Picture 5" descr="C:\Users\augus_kkre6vz\Desktop\Luminalt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99" y="3733800"/>
            <a:ext cx="4038601" cy="2362200"/>
          </a:xfrm>
          <a:prstGeom prst="rect">
            <a:avLst/>
          </a:prstGeom>
          <a:noFill/>
        </p:spPr>
      </p:pic>
      <p:pic>
        <p:nvPicPr>
          <p:cNvPr id="3078" name="Picture 6" descr="C:\Users\augus_kkre6vz\Desktop\Luminalt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1" y="1066800"/>
            <a:ext cx="3962400" cy="2677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Luminalt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Founded in 2004</a:t>
            </a:r>
          </a:p>
          <a:p>
            <a:r>
              <a:rPr lang="en-US" sz="2800" dirty="0"/>
              <a:t>San Francisco’s market leader</a:t>
            </a:r>
          </a:p>
          <a:p>
            <a:r>
              <a:rPr lang="en-US" sz="2800" dirty="0"/>
              <a:t>33 employees, $7M revenue </a:t>
            </a:r>
          </a:p>
          <a:p>
            <a:r>
              <a:rPr lang="en-US" sz="2800" dirty="0"/>
              <a:t>Multiple time SunPower Outstanding Customer Service Excellence Award Winner</a:t>
            </a:r>
          </a:p>
          <a:p>
            <a:r>
              <a:rPr lang="en-US" sz="2800" dirty="0"/>
              <a:t>All stages of project performed in-house</a:t>
            </a:r>
          </a:p>
          <a:p>
            <a:r>
              <a:rPr lang="en-US" sz="2800" dirty="0"/>
              <a:t>Focused and sustained commitment to the highest standards of quality and customer satisfaction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Focus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Absolute customer satisfaction – 75% of business comes from referrals</a:t>
            </a:r>
          </a:p>
          <a:p>
            <a:r>
              <a:rPr lang="en-US" sz="3600" dirty="0"/>
              <a:t>Technical excellence – sales through post-install</a:t>
            </a:r>
          </a:p>
          <a:p>
            <a:r>
              <a:rPr lang="en-US" sz="3600" dirty="0"/>
              <a:t>Continually develop and improve processes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Star Reviews	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811440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Maintain Excellence?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7683" y="2286000"/>
            <a:ext cx="4551133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/>
              <a:t>Solar is Easy!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2400" dirty="0"/>
              <a:t>(Not)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7946"/>
            <a:ext cx="4419600" cy="66470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  <p:extLst>
      <p:ext uri="{BB962C8B-B14F-4D97-AF65-F5344CB8AC3E}">
        <p14:creationId xmlns:p14="http://schemas.microsoft.com/office/powerpoint/2010/main" val="410187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 of Quality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5" y="1905000"/>
            <a:ext cx="7290055" cy="4023360"/>
          </a:xfrm>
        </p:spPr>
        <p:txBody>
          <a:bodyPr>
            <a:noAutofit/>
          </a:bodyPr>
          <a:lstStyle/>
          <a:p>
            <a:r>
              <a:rPr lang="en-US" sz="2400" dirty="0"/>
              <a:t>10 year warranty – long term commitment</a:t>
            </a:r>
          </a:p>
          <a:p>
            <a:r>
              <a:rPr lang="en-US" sz="2400" dirty="0"/>
              <a:t>Superior </a:t>
            </a:r>
          </a:p>
          <a:p>
            <a:pPr lvl="1"/>
            <a:r>
              <a:rPr lang="en-US" sz="2400" dirty="0"/>
              <a:t>Up front expectations / contracts</a:t>
            </a:r>
          </a:p>
          <a:p>
            <a:pPr lvl="1"/>
            <a:r>
              <a:rPr lang="en-US" sz="2400" dirty="0"/>
              <a:t>Materials &amp; equipment</a:t>
            </a:r>
          </a:p>
          <a:p>
            <a:pPr lvl="1"/>
            <a:r>
              <a:rPr lang="en-US" sz="2400" dirty="0"/>
              <a:t>Designs</a:t>
            </a:r>
          </a:p>
          <a:p>
            <a:pPr lvl="1"/>
            <a:r>
              <a:rPr lang="en-US" sz="2400" dirty="0"/>
              <a:t>Tools – software and hardware</a:t>
            </a:r>
          </a:p>
          <a:p>
            <a:pPr lvl="1"/>
            <a:r>
              <a:rPr lang="en-US" sz="2400" dirty="0"/>
              <a:t>Feedback loops</a:t>
            </a:r>
          </a:p>
          <a:p>
            <a:r>
              <a:rPr lang="en-US" sz="2400" dirty="0"/>
              <a:t>Track cases</a:t>
            </a:r>
          </a:p>
          <a:p>
            <a:pPr lvl="1"/>
            <a:r>
              <a:rPr lang="en-US" sz="2400" dirty="0"/>
              <a:t>93% of our cases are due to equipment issues</a:t>
            </a:r>
          </a:p>
          <a:p>
            <a:pPr lvl="1"/>
            <a:r>
              <a:rPr lang="en-US" sz="2400" dirty="0"/>
              <a:t>7% arise from installation, process, or communication issues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LUMINALT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270</TotalTime>
  <Words>378</Words>
  <Application>Microsoft Macintosh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Integral</vt:lpstr>
      <vt:lpstr>PowerPoint Presentation</vt:lpstr>
      <vt:lpstr>San Francisco Solar</vt:lpstr>
      <vt:lpstr>Luminalt</vt:lpstr>
      <vt:lpstr>Consistent Focus</vt:lpstr>
      <vt:lpstr>5 Star Reviews </vt:lpstr>
      <vt:lpstr>How Do We Maintain Excellence?</vt:lpstr>
      <vt:lpstr>Solar is Easy! (Not)</vt:lpstr>
      <vt:lpstr>PowerPoint Presentation</vt:lpstr>
      <vt:lpstr>Foundation of Quality </vt:lpstr>
      <vt:lpstr>Management Structure</vt:lpstr>
      <vt:lpstr>Don’t Join Race to the Bottom</vt:lpstr>
      <vt:lpstr>TYING IT TOGETHER – NABCEP JOB TASK ANALYSIS</vt:lpstr>
      <vt:lpstr>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augustegoers@gmail.com</dc:creator>
  <cp:lastModifiedBy>Boaz</cp:lastModifiedBy>
  <cp:revision>32</cp:revision>
  <dcterms:created xsi:type="dcterms:W3CDTF">2017-03-13T17:55:43Z</dcterms:created>
  <dcterms:modified xsi:type="dcterms:W3CDTF">2017-03-22T02:11:01Z</dcterms:modified>
</cp:coreProperties>
</file>