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3"/>
  </p:notesMasterIdLst>
  <p:handoutMasterIdLst>
    <p:handoutMasterId r:id="rId14"/>
  </p:handoutMasterIdLst>
  <p:sldIdLst>
    <p:sldId id="388" r:id="rId2"/>
    <p:sldId id="415" r:id="rId3"/>
    <p:sldId id="416" r:id="rId4"/>
    <p:sldId id="262" r:id="rId5"/>
    <p:sldId id="408" r:id="rId6"/>
    <p:sldId id="409" r:id="rId7"/>
    <p:sldId id="413" r:id="rId8"/>
    <p:sldId id="414" r:id="rId9"/>
    <p:sldId id="405" r:id="rId10"/>
    <p:sldId id="406" r:id="rId11"/>
    <p:sldId id="284"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DDDDDD"/>
    <a:srgbClr val="969696"/>
    <a:srgbClr val="FF0000"/>
    <a:srgbClr val="000000"/>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1" autoAdjust="0"/>
    <p:restoredTop sz="94823" autoAdjust="0"/>
  </p:normalViewPr>
  <p:slideViewPr>
    <p:cSldViewPr>
      <p:cViewPr varScale="1">
        <p:scale>
          <a:sx n="71" d="100"/>
          <a:sy n="71" d="100"/>
        </p:scale>
        <p:origin x="408" y="67"/>
      </p:cViewPr>
      <p:guideLst>
        <p:guide orient="horz" pos="2160"/>
        <p:guide pos="2880"/>
      </p:guideLst>
    </p:cSldViewPr>
  </p:slideViewPr>
  <p:outlineViewPr>
    <p:cViewPr>
      <p:scale>
        <a:sx n="33" d="100"/>
        <a:sy n="33" d="100"/>
      </p:scale>
      <p:origin x="0" y="81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23" charset="0"/>
                <a:ea typeface="ＭＳ Ｐゴシック" pitchFamily="-123" charset="-128"/>
                <a:cs typeface="ＭＳ Ｐゴシック" pitchFamily="-123" charset="-128"/>
              </a:defRPr>
            </a:lvl1pPr>
          </a:lstStyle>
          <a:p>
            <a:pPr>
              <a:defRPr/>
            </a:pPr>
            <a:fld id="{56762207-82A9-4254-8534-39F8073289B2}" type="slidenum">
              <a:rPr lang="en-US"/>
              <a:pPr>
                <a:defRPr/>
              </a:pPr>
              <a:t>‹#›</a:t>
            </a:fld>
            <a:endParaRPr lang="en-US" dirty="0"/>
          </a:p>
        </p:txBody>
      </p:sp>
    </p:spTree>
    <p:extLst>
      <p:ext uri="{BB962C8B-B14F-4D97-AF65-F5344CB8AC3E}">
        <p14:creationId xmlns:p14="http://schemas.microsoft.com/office/powerpoint/2010/main" val="372905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1331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23" charset="0"/>
                <a:ea typeface="ＭＳ Ｐゴシック" pitchFamily="-123" charset="-128"/>
                <a:cs typeface="ＭＳ Ｐゴシック" pitchFamily="-123" charset="-128"/>
              </a:defRPr>
            </a:lvl1pPr>
          </a:lstStyle>
          <a:p>
            <a:pPr>
              <a:defRPr/>
            </a:pPr>
            <a:fld id="{47AD9D5D-5F04-40BA-99B0-F81E5545641A}" type="slidenum">
              <a:rPr lang="en-US"/>
              <a:pPr>
                <a:defRPr/>
              </a:pPr>
              <a:t>‹#›</a:t>
            </a:fld>
            <a:endParaRPr lang="en-US" dirty="0"/>
          </a:p>
        </p:txBody>
      </p:sp>
    </p:spTree>
    <p:extLst>
      <p:ext uri="{BB962C8B-B14F-4D97-AF65-F5344CB8AC3E}">
        <p14:creationId xmlns:p14="http://schemas.microsoft.com/office/powerpoint/2010/main" val="1175650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23"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pitchFamily="-123" charset="0"/>
        <a:ea typeface="ＭＳ Ｐゴシック" pitchFamily="-123"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23" charset="0"/>
        <a:ea typeface="ＭＳ Ｐゴシック" pitchFamily="-123"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23" charset="0"/>
        <a:ea typeface="ＭＳ Ｐゴシック" pitchFamily="-123"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23" charset="0"/>
        <a:ea typeface="ＭＳ Ｐゴシック" pitchFamily="-12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F0E85B-189A-44A7-A9E9-D2648B2D55A0}" type="slidenum">
              <a:rPr lang="en-US" smtClean="0">
                <a:latin typeface="Arial" charset="0"/>
                <a:ea typeface="ＭＳ Ｐゴシック"/>
                <a:cs typeface="ＭＳ Ｐゴシック"/>
              </a:rPr>
              <a:pPr/>
              <a:t>2</a:t>
            </a:fld>
            <a:endParaRPr lang="en-US" smtClean="0">
              <a:latin typeface="Arial" charset="0"/>
              <a:ea typeface="ＭＳ Ｐゴシック"/>
              <a:cs typeface="ＭＳ Ｐゴシック"/>
            </a:endParaRPr>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205313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F0E85B-189A-44A7-A9E9-D2648B2D55A0}" type="slidenum">
              <a:rPr lang="en-US" smtClean="0">
                <a:latin typeface="Arial" charset="0"/>
                <a:ea typeface="ＭＳ Ｐゴシック"/>
                <a:cs typeface="ＭＳ Ｐゴシック"/>
              </a:rPr>
              <a:pPr/>
              <a:t>3</a:t>
            </a:fld>
            <a:endParaRPr lang="en-US" smtClean="0">
              <a:latin typeface="Arial" charset="0"/>
              <a:ea typeface="ＭＳ Ｐゴシック"/>
              <a:cs typeface="ＭＳ Ｐゴシック"/>
            </a:endParaRPr>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84983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4</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61317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5</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44046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6</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75862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dirty="0"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7</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62822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8</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105411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9</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238724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Some call it the three E’s -- equity, the environment, and the economy. Others label it the three P’s -- people, the planet, and profits. Whichever letter in the alphabet they use, companies of all sizes and shapes around the world are seriously embracing sustainability practices and processes in their core business functions.</a:t>
            </a:r>
          </a:p>
          <a:p>
            <a:r>
              <a:rPr lang="en-US" smtClean="0">
                <a:latin typeface="Arial" charset="0"/>
                <a:ea typeface="ＭＳ Ｐゴシック"/>
                <a:cs typeface="ＭＳ Ｐゴシック"/>
              </a:rPr>
              <a:t>Regardless of the descriptive language, companies know that their top and bottom lines will increasingly depend on how deeply they commit to sustainability and how accurately they track, measure, and report their progress in this area. In view of this looming financial imperative, many large global enterprises, including Walmart, have already plowed significant time, energy, and resources into sustainability efforts. But so have small- and medium-size firms on Main Street. A recent study of 20,000 of these companies in Ohio, Pennsylvania, and North Carolina, for instance, found that 70 percent are adopting sustainable business practices because they increase success. </a:t>
            </a:r>
            <a:r>
              <a:rPr lang="en-US" b="1" i="1" smtClean="0">
                <a:latin typeface="Arial" charset="0"/>
                <a:ea typeface="ＭＳ Ｐゴシック"/>
                <a:cs typeface="ＭＳ Ｐゴシック"/>
              </a:rPr>
              <a:t>Bob Bunting:</a:t>
            </a:r>
            <a:r>
              <a:rPr lang="en-US" b="1" smtClean="0">
                <a:latin typeface="Arial" charset="0"/>
                <a:ea typeface="ＭＳ Ｐゴシック"/>
                <a:cs typeface="ＭＳ Ｐゴシック"/>
              </a:rPr>
              <a:t> October 4, 2010 </a:t>
            </a:r>
          </a:p>
          <a:p>
            <a:r>
              <a:rPr lang="en-US" b="1" smtClean="0">
                <a:latin typeface="Arial" charset="0"/>
                <a:ea typeface="ＭＳ Ｐゴシック"/>
                <a:cs typeface="ＭＳ Ｐゴシック"/>
              </a:rPr>
              <a:t>A New Wave of Measurement and Reporting Is on the Way  http://www.greentechmedia.com/articles/read/a-new-wave-of-measurement-and-reporting-is-on-the-way/</a:t>
            </a:r>
          </a:p>
          <a:p>
            <a:endParaRPr lang="en-US" b="1" smtClean="0">
              <a:latin typeface="Arial" charset="0"/>
              <a:ea typeface="ＭＳ Ｐゴシック"/>
              <a:cs typeface="ＭＳ Ｐゴシック"/>
            </a:endParaRPr>
          </a:p>
          <a:p>
            <a:r>
              <a:rPr lang="en-US" smtClean="0">
                <a:latin typeface="Arial" charset="0"/>
                <a:ea typeface="ＭＳ Ｐゴシック"/>
                <a:cs typeface="ＭＳ Ｐゴシック"/>
              </a:rPr>
              <a:t>There are five main reasons companies are interested in conducting business in a sustainable manner:</a:t>
            </a:r>
          </a:p>
          <a:p>
            <a:r>
              <a:rPr lang="en-US" b="1" smtClean="0">
                <a:latin typeface="Arial" charset="0"/>
                <a:ea typeface="ＭＳ Ｐゴシック"/>
                <a:cs typeface="ＭＳ Ｐゴシック"/>
              </a:rPr>
              <a:t>Supplier networks demand it. </a:t>
            </a:r>
            <a:r>
              <a:rPr lang="en-US" smtClean="0">
                <a:latin typeface="Arial" charset="0"/>
                <a:ea typeface="ＭＳ Ｐゴシック"/>
                <a:cs typeface="ＭＳ Ｐゴシック"/>
              </a:rPr>
              <a:t>Companies such as Walmart, which has more than 100,000 suppliers, are now requiring that vendors collaborate on sustainability initiatives. If a business wants to continue receiving orders from big customers like this, it will follow suit on sustainability.</a:t>
            </a:r>
          </a:p>
          <a:p>
            <a:r>
              <a:rPr lang="en-US" b="1" smtClean="0">
                <a:latin typeface="Arial" charset="0"/>
                <a:ea typeface="ＭＳ Ｐゴシック"/>
                <a:cs typeface="ＭＳ Ｐゴシック"/>
              </a:rPr>
              <a:t>Government contracts necessitate it. </a:t>
            </a:r>
            <a:r>
              <a:rPr lang="en-US" smtClean="0">
                <a:latin typeface="Arial" charset="0"/>
                <a:ea typeface="ＭＳ Ｐゴシック"/>
                <a:cs typeface="ＭＳ Ｐゴシック"/>
              </a:rPr>
              <a:t>City, state, and federal purchasing agents are, in more and more cases, not permitted to do business with vendors who have a poor or nonexistent track record when it comes to sustainability. Over time, sustainability, diversity, and price may become the three most important variables for winning public-sector contracts.</a:t>
            </a:r>
          </a:p>
          <a:p>
            <a:r>
              <a:rPr lang="en-US" b="1" smtClean="0">
                <a:latin typeface="Arial" charset="0"/>
                <a:ea typeface="ＭＳ Ｐゴシック"/>
                <a:cs typeface="ＭＳ Ｐゴシック"/>
              </a:rPr>
              <a:t>Customers require it. </a:t>
            </a:r>
            <a:r>
              <a:rPr lang="en-US" smtClean="0">
                <a:latin typeface="Arial" charset="0"/>
                <a:ea typeface="ＭＳ Ｐゴシック"/>
                <a:cs typeface="ＭＳ Ｐゴシック"/>
              </a:rPr>
              <a:t>More than 80 percent of all consumers surveyed in a 2009 national poll indicated that it’s somewhat or very important that the companies they purchase from practice sustainable business.</a:t>
            </a:r>
          </a:p>
          <a:p>
            <a:r>
              <a:rPr lang="en-US" b="1" smtClean="0">
                <a:latin typeface="Arial" charset="0"/>
                <a:ea typeface="ＭＳ Ｐゴシック"/>
                <a:cs typeface="ＭＳ Ｐゴシック"/>
              </a:rPr>
              <a:t>Potential employees insist on it. </a:t>
            </a:r>
            <a:r>
              <a:rPr lang="en-US" smtClean="0">
                <a:latin typeface="Arial" charset="0"/>
                <a:ea typeface="ＭＳ Ｐゴシック"/>
                <a:cs typeface="ＭＳ Ｐゴシック"/>
              </a:rPr>
              <a:t>A recent study of employees between the ages of 18 and 35 in the United States, the European Union, India, and China found that 96 percent of them want to work for a company that’s committed to sustainability.</a:t>
            </a:r>
          </a:p>
          <a:p>
            <a:r>
              <a:rPr lang="en-US" b="1" smtClean="0">
                <a:latin typeface="Arial" charset="0"/>
                <a:ea typeface="ＭＳ Ｐゴシック"/>
                <a:cs typeface="ＭＳ Ｐゴシック"/>
              </a:rPr>
              <a:t>Public policy encourages it. </a:t>
            </a:r>
            <a:r>
              <a:rPr lang="en-US" smtClean="0">
                <a:latin typeface="Arial" charset="0"/>
                <a:ea typeface="ＭＳ Ｐゴシック"/>
                <a:cs typeface="ＭＳ Ｐゴシック"/>
              </a:rPr>
              <a:t>President Obama has said that he wants 25 percent of our nation’s energy to be renewable by 2025. And the states have been busy shaping energy policy, too. Right now, 46 states are using tax incentives to help boost renewable energy companies, 32 states offer financing or loans for companies seeking to expand their renewable energy presence, 22 states provide rebates for renewable energy activities, 29 states and the District of Columbia have established renewable portfolio standards, and 19 states have embraced energy efficiency standards.</a:t>
            </a:r>
          </a:p>
          <a:p>
            <a:endParaRPr lang="en-US" b="1"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EF9BEB3A-8718-40A7-A461-522E8F7985B3}" type="slidenum">
              <a:rPr lang="en-US" smtClean="0">
                <a:latin typeface="Arial" charset="0"/>
                <a:ea typeface="ＭＳ Ｐゴシック"/>
                <a:cs typeface="ＭＳ Ｐゴシック"/>
              </a:rPr>
              <a:pPr/>
              <a:t>10</a:t>
            </a:fld>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329512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7593" y="800986"/>
            <a:ext cx="5092109" cy="112705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867593" y="1928037"/>
            <a:ext cx="4304414" cy="637954"/>
          </a:xfrm>
          <a:prstGeom prst="rect">
            <a:avLst/>
          </a:prstGeom>
        </p:spPr>
        <p:txBody>
          <a:bodyPr>
            <a:normAutofit/>
          </a:bodyPr>
          <a:lstStyle>
            <a:lvl1pPr marL="0" indent="0" algn="ctr">
              <a:buNone/>
              <a:defRPr kumimoji="0" lang="en-US" sz="1600" b="0" i="0" u="none" strike="noStrike" kern="1200" cap="none" spc="0" normalizeH="0" baseline="0" noProof="0" dirty="0" smtClean="0">
                <a:ln>
                  <a:noFill/>
                </a:ln>
                <a:solidFill>
                  <a:schemeClr val="bg1"/>
                </a:solidFill>
                <a:effectLst/>
                <a:uLnTx/>
                <a:uFillTx/>
                <a:latin typeface="Helvetica"/>
                <a:ea typeface="+mj-e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50CDF1-724D-4721-A92F-9D2E608B94BA}" type="datetimeFigureOut">
              <a:rPr lang="en-US" smtClean="0"/>
              <a:pPr/>
              <a:t>3/22/2017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A85A84-E984-417B-91C8-86D5965014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lvl1pPr>
              <a:defRPr lang="en-US" sz="1500" kern="1200" smtClean="0">
                <a:solidFill>
                  <a:schemeClr val="tx1">
                    <a:lumMod val="50000"/>
                    <a:lumOff val="50000"/>
                  </a:schemeClr>
                </a:solidFill>
                <a:latin typeface="Helvetica"/>
                <a:ea typeface="+mj-ea"/>
                <a:cs typeface="Helvetica"/>
              </a:defRPr>
            </a:lvl1pPr>
          </a:lstStyle>
          <a:p>
            <a:fld id="{77D2D8A7-FE0B-4215-BF60-3CF3836812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010903-C767-4FE1-A9B9-CF31DCC0E4BF}" type="datetimeFigureOut">
              <a:rPr lang="en-US" smtClean="0"/>
              <a:pPr/>
              <a:t>3/22/2017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7D2D8A7-FE0B-4215-BF60-3CF3836812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14" descr="SLP-007 Logo 4C"/>
          <p:cNvPicPr>
            <a:picLocks noChangeAspect="1" noChangeArrowheads="1"/>
          </p:cNvPicPr>
          <p:nvPr userDrawn="1"/>
        </p:nvPicPr>
        <p:blipFill>
          <a:blip r:embed="rId2"/>
          <a:srcRect/>
          <a:stretch>
            <a:fillRect/>
          </a:stretch>
        </p:blipFill>
        <p:spPr bwMode="auto">
          <a:xfrm>
            <a:off x="7165975" y="5959475"/>
            <a:ext cx="1727200" cy="719138"/>
          </a:xfrm>
          <a:prstGeom prst="rect">
            <a:avLst/>
          </a:prstGeom>
          <a:solidFill>
            <a:schemeClr val="bg1"/>
          </a:solidFill>
          <a:ln w="0">
            <a:solidFill>
              <a:schemeClr val="bg1"/>
            </a:solid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1888"/>
            <a:ext cx="3008313" cy="63751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66530"/>
            <a:ext cx="5111750" cy="45596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2521" y="13335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2D8A7-FE0B-4215-BF60-3CF3836812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0" algn="l" defTabSz="457200" rtl="0" eaLnBrk="1" latinLnBrk="0" hangingPunct="1">
        <a:lnSpc>
          <a:spcPct val="80000"/>
        </a:lnSpc>
        <a:spcBef>
          <a:spcPct val="0"/>
        </a:spcBef>
        <a:buNone/>
        <a:defRPr lang="en-US" sz="2800" b="1" kern="1200" spc="100" dirty="0" smtClean="0">
          <a:solidFill>
            <a:schemeClr val="bg1"/>
          </a:solidFill>
          <a:latin typeface="Corbel"/>
          <a:ea typeface="+mj-ea"/>
          <a:cs typeface="+mj-cs"/>
        </a:defRPr>
      </a:lvl1pPr>
    </p:titleStyle>
    <p:bodyStyle>
      <a:lvl1pPr marL="342900" indent="-342900" algn="l" defTabSz="914400" rtl="0" eaLnBrk="1" latinLnBrk="0" hangingPunct="1">
        <a:spcBef>
          <a:spcPct val="20000"/>
        </a:spcBef>
        <a:buFont typeface="Arial" pitchFamily="34" charset="0"/>
        <a:buNone/>
        <a:defRPr lang="en-US" sz="1500" kern="1200" dirty="0" smtClean="0">
          <a:solidFill>
            <a:schemeClr val="tx1">
              <a:lumMod val="50000"/>
              <a:lumOff val="50000"/>
            </a:schemeClr>
          </a:solidFill>
          <a:latin typeface="Helvetica"/>
          <a:ea typeface="+mj-ea"/>
          <a:cs typeface="Helvetica"/>
        </a:defRPr>
      </a:lvl1pPr>
      <a:lvl2pPr marL="0" indent="-285750" algn="l" defTabSz="457200" rtl="0" eaLnBrk="1" latinLnBrk="0" hangingPunct="1">
        <a:lnSpc>
          <a:spcPct val="130000"/>
        </a:lnSpc>
        <a:spcBef>
          <a:spcPct val="0"/>
        </a:spcBef>
        <a:buFont typeface="Arial" pitchFamily="34" charset="0"/>
        <a:buChar char="•"/>
        <a:defRPr lang="en-US" sz="1500" kern="1200" dirty="0" smtClean="0">
          <a:solidFill>
            <a:schemeClr val="tx1">
              <a:lumMod val="50000"/>
              <a:lumOff val="50000"/>
            </a:schemeClr>
          </a:solidFill>
          <a:latin typeface="Helvetica"/>
          <a:ea typeface="+mj-ea"/>
          <a:cs typeface="Helvetic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67593" y="800986"/>
            <a:ext cx="5276407" cy="1127051"/>
          </a:xfrm>
        </p:spPr>
        <p:txBody>
          <a:bodyPr/>
          <a:lstStyle/>
          <a:p>
            <a:r>
              <a:rPr lang="en-US" dirty="0" smtClean="0"/>
              <a:t>Connecting Business Strategy to NABCEP Key Job Tasks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066800" y="1600200"/>
            <a:ext cx="7543800" cy="3429000"/>
          </a:xfrm>
        </p:spPr>
        <p:txBody>
          <a:bodyPr>
            <a:normAutofit/>
          </a:bodyPr>
          <a:lstStyle/>
          <a:p>
            <a:pPr eaLnBrk="1" hangingPunct="1">
              <a:buClr>
                <a:schemeClr val="bg2">
                  <a:lumMod val="75000"/>
                </a:schemeClr>
              </a:buClr>
              <a:defRPr/>
            </a:pPr>
            <a:r>
              <a:rPr lang="en-US" sz="2000" b="1" dirty="0" smtClean="0">
                <a:solidFill>
                  <a:schemeClr val="tx1"/>
                </a:solidFill>
              </a:rPr>
              <a:t>Struggles:</a:t>
            </a:r>
          </a:p>
          <a:p>
            <a:pPr eaLnBrk="1" hangingPunct="1">
              <a:buClr>
                <a:schemeClr val="bg2">
                  <a:lumMod val="75000"/>
                </a:schemeClr>
              </a:buClr>
              <a:defRPr/>
            </a:pPr>
            <a:endParaRPr lang="en-US" sz="1000" b="1" dirty="0" smtClean="0">
              <a:solidFill>
                <a:schemeClr val="tx1"/>
              </a:solidFill>
            </a:endParaRPr>
          </a:p>
          <a:p>
            <a:pPr eaLnBrk="1" hangingPunct="1">
              <a:buClr>
                <a:schemeClr val="bg2">
                  <a:lumMod val="75000"/>
                </a:schemeClr>
              </a:buClr>
              <a:defRPr/>
            </a:pPr>
            <a:r>
              <a:rPr lang="en-US" sz="2000" dirty="0" smtClean="0">
                <a:solidFill>
                  <a:schemeClr val="tx1"/>
                </a:solidFill>
              </a:rPr>
              <a:t>Keeping the key people on site to truly finish the job (commissioning, paperwork)</a:t>
            </a:r>
          </a:p>
          <a:p>
            <a:pPr eaLnBrk="1" hangingPunct="1">
              <a:buClr>
                <a:schemeClr val="bg2">
                  <a:lumMod val="75000"/>
                </a:schemeClr>
              </a:buClr>
              <a:defRPr/>
            </a:pPr>
            <a:r>
              <a:rPr lang="en-US" sz="2000" dirty="0" smtClean="0">
                <a:solidFill>
                  <a:schemeClr val="tx1"/>
                </a:solidFill>
              </a:rPr>
              <a:t>Make sure that people pay attention to </a:t>
            </a:r>
            <a:r>
              <a:rPr lang="en-US" sz="2000" dirty="0" smtClean="0">
                <a:solidFill>
                  <a:schemeClr val="tx1"/>
                </a:solidFill>
              </a:rPr>
              <a:t>fatigue </a:t>
            </a:r>
            <a:r>
              <a:rPr lang="en-US" sz="2000" dirty="0" smtClean="0">
                <a:solidFill>
                  <a:schemeClr val="tx1"/>
                </a:solidFill>
              </a:rPr>
              <a:t>and </a:t>
            </a:r>
            <a:r>
              <a:rPr lang="en-US" sz="2000" dirty="0" smtClean="0">
                <a:solidFill>
                  <a:schemeClr val="tx1"/>
                </a:solidFill>
              </a:rPr>
              <a:t>take extra breaks if they need </a:t>
            </a:r>
            <a:r>
              <a:rPr lang="en-US" sz="2000" dirty="0" smtClean="0">
                <a:solidFill>
                  <a:schemeClr val="tx1"/>
                </a:solidFill>
              </a:rPr>
              <a:t>them</a:t>
            </a:r>
          </a:p>
          <a:p>
            <a:pPr eaLnBrk="1" hangingPunct="1">
              <a:buClr>
                <a:schemeClr val="bg2">
                  <a:lumMod val="75000"/>
                </a:schemeClr>
              </a:buClr>
              <a:defRPr/>
            </a:pPr>
            <a:endParaRPr lang="en-US" sz="1000" dirty="0" smtClean="0">
              <a:solidFill>
                <a:schemeClr val="tx1"/>
              </a:solidFill>
            </a:endParaRPr>
          </a:p>
          <a:p>
            <a:pPr eaLnBrk="1" hangingPunct="1">
              <a:buClr>
                <a:schemeClr val="bg2">
                  <a:lumMod val="75000"/>
                </a:schemeClr>
              </a:buClr>
              <a:defRPr/>
            </a:pPr>
            <a:r>
              <a:rPr lang="en-US" sz="2000" b="1" dirty="0" smtClean="0">
                <a:solidFill>
                  <a:schemeClr val="tx1"/>
                </a:solidFill>
              </a:rPr>
              <a:t>Innovate:</a:t>
            </a:r>
          </a:p>
          <a:p>
            <a:pPr eaLnBrk="1" hangingPunct="1">
              <a:buClr>
                <a:schemeClr val="bg2">
                  <a:lumMod val="75000"/>
                </a:schemeClr>
              </a:buClr>
              <a:defRPr/>
            </a:pPr>
            <a:endParaRPr lang="en-US" sz="1000" b="1" dirty="0" smtClean="0">
              <a:solidFill>
                <a:schemeClr val="tx1"/>
              </a:solidFill>
            </a:endParaRPr>
          </a:p>
          <a:p>
            <a:pPr>
              <a:buClr>
                <a:schemeClr val="bg2">
                  <a:lumMod val="75000"/>
                </a:schemeClr>
              </a:buClr>
              <a:defRPr/>
            </a:pPr>
            <a:r>
              <a:rPr lang="en-US" sz="2000" dirty="0" smtClean="0">
                <a:solidFill>
                  <a:schemeClr val="tx1"/>
                </a:solidFill>
              </a:rPr>
              <a:t>Surprise </a:t>
            </a:r>
            <a:r>
              <a:rPr lang="en-US" sz="2000" dirty="0">
                <a:solidFill>
                  <a:schemeClr val="tx1"/>
                </a:solidFill>
              </a:rPr>
              <a:t>your team </a:t>
            </a:r>
            <a:r>
              <a:rPr lang="en-US" sz="2000" dirty="0" smtClean="0">
                <a:solidFill>
                  <a:schemeClr val="tx1"/>
                </a:solidFill>
              </a:rPr>
              <a:t>with an inspection</a:t>
            </a:r>
          </a:p>
          <a:p>
            <a:pPr eaLnBrk="1" hangingPunct="1">
              <a:buClr>
                <a:schemeClr val="bg2">
                  <a:lumMod val="75000"/>
                </a:schemeClr>
              </a:buClr>
              <a:defRPr/>
            </a:pPr>
            <a:endParaRPr lang="en-US" sz="2300" dirty="0">
              <a:solidFill>
                <a:schemeClr val="tx1"/>
              </a:solidFill>
            </a:endParaRPr>
          </a:p>
        </p:txBody>
      </p:sp>
      <p:sp>
        <p:nvSpPr>
          <p:cNvPr id="7" name="Title 1"/>
          <p:cNvSpPr txBox="1">
            <a:spLocks/>
          </p:cNvSpPr>
          <p:nvPr/>
        </p:nvSpPr>
        <p:spPr>
          <a:xfrm>
            <a:off x="228600" y="228600"/>
            <a:ext cx="5486400" cy="609600"/>
          </a:xfrm>
          <a:prstGeom prst="rect">
            <a:avLst/>
          </a:prstGeom>
        </p:spPr>
        <p:txBody>
          <a:bodyPr vert="horz" lIns="91440" tIns="45720" rIns="91440" bIns="45720" rtlCol="0" anchor="ctr">
            <a:normAutofit fontScale="97500"/>
          </a:bodyPr>
          <a:lstStyle>
            <a:lvl1pPr marL="0" algn="l" defTabSz="457200" rtl="0" eaLnBrk="1" latinLnBrk="0" hangingPunct="1">
              <a:lnSpc>
                <a:spcPct val="80000"/>
              </a:lnSpc>
              <a:spcBef>
                <a:spcPct val="0"/>
              </a:spcBef>
              <a:buNone/>
              <a:defRPr lang="en-US" sz="2800" b="1" kern="1200" spc="100" dirty="0" smtClean="0">
                <a:solidFill>
                  <a:schemeClr val="bg1"/>
                </a:solidFill>
                <a:latin typeface="Corbel"/>
                <a:ea typeface="+mj-ea"/>
                <a:cs typeface="+mj-cs"/>
              </a:defRPr>
            </a:lvl1pPr>
          </a:lstStyle>
          <a:p>
            <a:pPr fontAlgn="auto">
              <a:spcAft>
                <a:spcPts val="0"/>
              </a:spcAft>
              <a:defRPr/>
            </a:pPr>
            <a:r>
              <a:rPr lang="en-US" dirty="0" smtClean="0"/>
              <a:t>Keep improving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419702"/>
            <a:ext cx="2523067" cy="3367242"/>
          </a:xfrm>
          <a:prstGeom prst="rect">
            <a:avLst/>
          </a:prstGeom>
        </p:spPr>
      </p:pic>
    </p:spTree>
    <p:extLst>
      <p:ext uri="{BB962C8B-B14F-4D97-AF65-F5344CB8AC3E}">
        <p14:creationId xmlns:p14="http://schemas.microsoft.com/office/powerpoint/2010/main" val="273415610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p:txBody>
          <a:bodyPr/>
          <a:lstStyle/>
          <a:p>
            <a:pPr eaLnBrk="1" hangingPunct="1">
              <a:defRPr/>
            </a:pPr>
            <a:r>
              <a:rPr lang="en-US" sz="3200" dirty="0" smtClean="0"/>
              <a:t>CONTACT INFORMATION</a:t>
            </a:r>
            <a:endParaRPr lang="en-US" sz="3200" dirty="0"/>
          </a:p>
        </p:txBody>
      </p:sp>
      <p:sp>
        <p:nvSpPr>
          <p:cNvPr id="50178" name="Subtitle 2"/>
          <p:cNvSpPr>
            <a:spLocks noGrp="1"/>
          </p:cNvSpPr>
          <p:nvPr>
            <p:ph type="subTitle" idx="1"/>
          </p:nvPr>
        </p:nvSpPr>
        <p:spPr>
          <a:xfrm>
            <a:off x="3962400" y="1676400"/>
            <a:ext cx="4304414" cy="637954"/>
          </a:xfrm>
        </p:spPr>
        <p:txBody>
          <a:bodyPr>
            <a:noAutofit/>
          </a:bodyPr>
          <a:lstStyle/>
          <a:p>
            <a:pPr algn="l" eaLnBrk="1" hangingPunct="1">
              <a:defRPr/>
            </a:pPr>
            <a:r>
              <a:rPr lang="en-US" sz="1200" dirty="0" smtClean="0"/>
              <a:t>Gary Gerber, CEO</a:t>
            </a:r>
            <a:endParaRPr lang="en-US" sz="1200" dirty="0"/>
          </a:p>
          <a:p>
            <a:pPr algn="l" eaLnBrk="1" hangingPunct="1">
              <a:defRPr/>
            </a:pPr>
            <a:r>
              <a:rPr lang="en-US" sz="1200" dirty="0" smtClean="0"/>
              <a:t>Gary@sunlightandpower.com</a:t>
            </a:r>
            <a:endParaRPr lang="en-US" sz="1200" dirty="0"/>
          </a:p>
          <a:p>
            <a:pPr algn="l" eaLnBrk="1" hangingPunct="1">
              <a:defRPr/>
            </a:pPr>
            <a:r>
              <a:rPr lang="en-US" sz="1200" dirty="0"/>
              <a:t>(510) 845-2997  (800) 233-4SUN</a:t>
            </a:r>
          </a:p>
          <a:p>
            <a:pPr algn="l" eaLnBrk="1" hangingPunct="1">
              <a:defRPr/>
            </a:pPr>
            <a:r>
              <a:rPr lang="en-US" sz="1200" dirty="0"/>
              <a:t>www.sunlightandpower.com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ChangeArrowheads="1"/>
          </p:cNvSpPr>
          <p:nvPr>
            <p:ph type="title"/>
          </p:nvPr>
        </p:nvSpPr>
        <p:spPr>
          <a:xfrm>
            <a:off x="228600" y="228600"/>
            <a:ext cx="6781800" cy="685800"/>
          </a:xfrm>
        </p:spPr>
        <p:txBody>
          <a:bodyPr>
            <a:normAutofit fontScale="90000"/>
          </a:bodyPr>
          <a:lstStyle/>
          <a:p>
            <a:pPr eaLnBrk="1" hangingPunct="1">
              <a:defRPr/>
            </a:pPr>
            <a:r>
              <a:rPr lang="en-US" b="1" dirty="0" smtClean="0"/>
              <a:t>Sun Light &amp; Power – Experience</a:t>
            </a:r>
            <a:r>
              <a:rPr lang="en-US" dirty="0"/>
              <a:t> </a:t>
            </a:r>
            <a:r>
              <a:rPr lang="en-US" dirty="0" smtClean="0"/>
              <a:t>&amp; Capabilities</a:t>
            </a:r>
            <a:endParaRPr lang="en-US" b="1" dirty="0"/>
          </a:p>
        </p:txBody>
      </p:sp>
      <p:sp>
        <p:nvSpPr>
          <p:cNvPr id="5123" name="Placeholder 3"/>
          <p:cNvSpPr>
            <a:spLocks noGrp="1" noChangeArrowheads="1"/>
          </p:cNvSpPr>
          <p:nvPr>
            <p:ph idx="1"/>
          </p:nvPr>
        </p:nvSpPr>
        <p:spPr>
          <a:xfrm>
            <a:off x="1600200" y="1712912"/>
            <a:ext cx="7086600" cy="4038600"/>
          </a:xfrm>
          <a:ln>
            <a:noFill/>
          </a:ln>
        </p:spPr>
        <p:txBody>
          <a:bodyPr>
            <a:normAutofit/>
          </a:bodyPr>
          <a:lstStyle/>
          <a:p>
            <a:pPr eaLnBrk="1" hangingPunct="1">
              <a:spcBef>
                <a:spcPts val="0"/>
              </a:spcBef>
              <a:buClr>
                <a:schemeClr val="tx1">
                  <a:lumMod val="75000"/>
                  <a:lumOff val="25000"/>
                </a:schemeClr>
              </a:buClr>
              <a:buFontTx/>
              <a:buNone/>
              <a:defRPr/>
            </a:pPr>
            <a:r>
              <a:rPr lang="en-US" sz="1800" b="1" dirty="0" smtClean="0">
                <a:solidFill>
                  <a:schemeClr val="tx1"/>
                </a:solidFill>
              </a:rPr>
              <a:t>Solar Design/Build Company Since </a:t>
            </a:r>
            <a:r>
              <a:rPr lang="en-US" sz="1800" b="1" dirty="0">
                <a:solidFill>
                  <a:schemeClr val="tx1"/>
                </a:solidFill>
              </a:rPr>
              <a:t>1976 </a:t>
            </a:r>
          </a:p>
          <a:p>
            <a:pPr marL="280988" lvl="1" indent="-280988" eaLnBrk="1" hangingPunct="1">
              <a:lnSpc>
                <a:spcPct val="100000"/>
              </a:lnSpc>
              <a:spcBef>
                <a:spcPts val="0"/>
              </a:spcBef>
              <a:buClr>
                <a:schemeClr val="tx1">
                  <a:lumMod val="75000"/>
                  <a:lumOff val="25000"/>
                </a:schemeClr>
              </a:buClr>
              <a:buFontTx/>
              <a:buChar char="•"/>
              <a:defRPr/>
            </a:pPr>
            <a:r>
              <a:rPr lang="en-US" sz="1600" dirty="0" smtClean="0">
                <a:solidFill>
                  <a:schemeClr val="tx1"/>
                </a:solidFill>
              </a:rPr>
              <a:t>65% small commercial/ multi-family PV</a:t>
            </a:r>
          </a:p>
          <a:p>
            <a:pPr marL="280988" lvl="1" indent="-280988" eaLnBrk="1" hangingPunct="1">
              <a:lnSpc>
                <a:spcPct val="100000"/>
              </a:lnSpc>
              <a:spcBef>
                <a:spcPts val="0"/>
              </a:spcBef>
              <a:buClr>
                <a:schemeClr val="tx1">
                  <a:lumMod val="75000"/>
                  <a:lumOff val="25000"/>
                </a:schemeClr>
              </a:buClr>
              <a:buFontTx/>
              <a:buChar char="•"/>
              <a:defRPr/>
            </a:pPr>
            <a:r>
              <a:rPr lang="en-US" sz="1600" dirty="0" smtClean="0">
                <a:solidFill>
                  <a:schemeClr val="tx1"/>
                </a:solidFill>
              </a:rPr>
              <a:t>30% small commercial/ multi-family ST</a:t>
            </a:r>
          </a:p>
          <a:p>
            <a:pPr marL="280988" lvl="1" indent="-280988" eaLnBrk="1" hangingPunct="1">
              <a:lnSpc>
                <a:spcPct val="100000"/>
              </a:lnSpc>
              <a:spcBef>
                <a:spcPts val="0"/>
              </a:spcBef>
              <a:buClr>
                <a:schemeClr val="tx1">
                  <a:lumMod val="75000"/>
                  <a:lumOff val="25000"/>
                </a:schemeClr>
              </a:buClr>
              <a:buFontTx/>
              <a:buChar char="•"/>
              <a:defRPr/>
            </a:pPr>
            <a:r>
              <a:rPr lang="en-US" sz="1600" dirty="0" smtClean="0">
                <a:solidFill>
                  <a:schemeClr val="tx1"/>
                </a:solidFill>
              </a:rPr>
              <a:t>5% residential PV</a:t>
            </a:r>
          </a:p>
          <a:p>
            <a:pPr lvl="1" eaLnBrk="1" hangingPunct="1">
              <a:lnSpc>
                <a:spcPct val="100000"/>
              </a:lnSpc>
              <a:spcBef>
                <a:spcPts val="0"/>
              </a:spcBef>
              <a:buClr>
                <a:schemeClr val="tx1">
                  <a:lumMod val="75000"/>
                  <a:lumOff val="25000"/>
                </a:schemeClr>
              </a:buClr>
              <a:buFontTx/>
              <a:buChar char="•"/>
              <a:defRPr/>
            </a:pPr>
            <a:endParaRPr lang="en-US" sz="1600" dirty="0">
              <a:solidFill>
                <a:schemeClr val="tx1"/>
              </a:solidFill>
            </a:endParaRPr>
          </a:p>
          <a:p>
            <a:pPr>
              <a:spcBef>
                <a:spcPts val="0"/>
              </a:spcBef>
              <a:buClr>
                <a:schemeClr val="tx1">
                  <a:lumMod val="75000"/>
                  <a:lumOff val="25000"/>
                </a:schemeClr>
              </a:buClr>
              <a:defRPr/>
            </a:pPr>
            <a:endParaRPr lang="en-US" sz="1800" b="1" dirty="0" smtClean="0">
              <a:solidFill>
                <a:schemeClr val="tx1"/>
              </a:solidFill>
            </a:endParaRPr>
          </a:p>
          <a:p>
            <a:pPr>
              <a:spcBef>
                <a:spcPts val="0"/>
              </a:spcBef>
              <a:buClr>
                <a:schemeClr val="tx1">
                  <a:lumMod val="75000"/>
                  <a:lumOff val="25000"/>
                </a:schemeClr>
              </a:buClr>
              <a:defRPr/>
            </a:pPr>
            <a:r>
              <a:rPr lang="en-US" sz="1800" b="1" dirty="0" smtClean="0">
                <a:solidFill>
                  <a:schemeClr val="tx1"/>
                </a:solidFill>
              </a:rPr>
              <a:t>Experienced </a:t>
            </a:r>
            <a:r>
              <a:rPr lang="en-US" sz="1800" b="1" dirty="0">
                <a:solidFill>
                  <a:schemeClr val="tx1"/>
                </a:solidFill>
              </a:rPr>
              <a:t>Engineering Team</a:t>
            </a:r>
          </a:p>
          <a:p>
            <a:pPr lvl="1">
              <a:lnSpc>
                <a:spcPct val="100000"/>
              </a:lnSpc>
              <a:spcBef>
                <a:spcPts val="0"/>
              </a:spcBef>
              <a:buClr>
                <a:schemeClr val="tx1">
                  <a:lumMod val="75000"/>
                  <a:lumOff val="25000"/>
                </a:schemeClr>
              </a:buClr>
              <a:buFontTx/>
              <a:buChar char="•"/>
              <a:defRPr/>
            </a:pPr>
            <a:r>
              <a:rPr lang="en-US" sz="1600" dirty="0" smtClean="0">
                <a:solidFill>
                  <a:schemeClr val="tx1"/>
                </a:solidFill>
              </a:rPr>
              <a:t>10 </a:t>
            </a:r>
            <a:r>
              <a:rPr lang="en-US" sz="1600" dirty="0">
                <a:solidFill>
                  <a:schemeClr val="tx1"/>
                </a:solidFill>
              </a:rPr>
              <a:t>engineers on </a:t>
            </a:r>
            <a:r>
              <a:rPr lang="en-US" sz="1600" dirty="0" smtClean="0">
                <a:solidFill>
                  <a:schemeClr val="tx1"/>
                </a:solidFill>
              </a:rPr>
              <a:t>staff</a:t>
            </a:r>
          </a:p>
          <a:p>
            <a:pPr lvl="1">
              <a:lnSpc>
                <a:spcPct val="100000"/>
              </a:lnSpc>
              <a:spcBef>
                <a:spcPts val="0"/>
              </a:spcBef>
              <a:buClr>
                <a:schemeClr val="tx1">
                  <a:lumMod val="75000"/>
                  <a:lumOff val="25000"/>
                </a:schemeClr>
              </a:buClr>
              <a:buFontTx/>
              <a:buChar char="•"/>
              <a:defRPr/>
            </a:pPr>
            <a:r>
              <a:rPr lang="en-US" sz="1600" dirty="0">
                <a:solidFill>
                  <a:schemeClr val="tx1"/>
                </a:solidFill>
              </a:rPr>
              <a:t>5</a:t>
            </a:r>
            <a:r>
              <a:rPr lang="en-US" sz="1600" dirty="0" smtClean="0">
                <a:solidFill>
                  <a:schemeClr val="tx1"/>
                </a:solidFill>
              </a:rPr>
              <a:t> LEED AP’s</a:t>
            </a:r>
          </a:p>
          <a:p>
            <a:pPr lvl="1">
              <a:lnSpc>
                <a:spcPct val="100000"/>
              </a:lnSpc>
              <a:spcBef>
                <a:spcPts val="0"/>
              </a:spcBef>
              <a:buClr>
                <a:schemeClr val="tx1">
                  <a:lumMod val="75000"/>
                  <a:lumOff val="25000"/>
                </a:schemeClr>
              </a:buClr>
              <a:buFontTx/>
              <a:buChar char="•"/>
              <a:defRPr/>
            </a:pPr>
            <a:r>
              <a:rPr lang="en-US" sz="1600" dirty="0" smtClean="0">
                <a:solidFill>
                  <a:schemeClr val="tx1"/>
                </a:solidFill>
              </a:rPr>
              <a:t>8 </a:t>
            </a:r>
            <a:r>
              <a:rPr lang="en-US" sz="1600" dirty="0">
                <a:solidFill>
                  <a:schemeClr val="tx1"/>
                </a:solidFill>
              </a:rPr>
              <a:t>NABCEP Certified </a:t>
            </a:r>
            <a:r>
              <a:rPr lang="en-US" sz="1600" dirty="0" smtClean="0">
                <a:solidFill>
                  <a:schemeClr val="tx1"/>
                </a:solidFill>
              </a:rPr>
              <a:t>installers</a:t>
            </a:r>
            <a:endParaRPr lang="en-US" sz="1600" dirty="0">
              <a:solidFill>
                <a:schemeClr val="tx1"/>
              </a:solidFill>
            </a:endParaRPr>
          </a:p>
          <a:p>
            <a:pPr>
              <a:spcBef>
                <a:spcPts val="0"/>
              </a:spcBef>
              <a:buClr>
                <a:schemeClr val="tx1">
                  <a:lumMod val="75000"/>
                  <a:lumOff val="25000"/>
                </a:schemeClr>
              </a:buClr>
              <a:defRPr/>
            </a:pPr>
            <a:endParaRPr lang="en-US" sz="1600" dirty="0">
              <a:solidFill>
                <a:schemeClr val="tx1"/>
              </a:solidFill>
            </a:endParaRPr>
          </a:p>
          <a:p>
            <a:pPr>
              <a:spcBef>
                <a:spcPts val="0"/>
              </a:spcBef>
              <a:buClr>
                <a:schemeClr val="tx1">
                  <a:lumMod val="75000"/>
                  <a:lumOff val="25000"/>
                </a:schemeClr>
              </a:buClr>
              <a:defRPr/>
            </a:pPr>
            <a:endParaRPr lang="en-US" sz="1600" b="1" dirty="0" smtClean="0">
              <a:solidFill>
                <a:schemeClr val="tx1"/>
              </a:solidFill>
            </a:endParaRPr>
          </a:p>
          <a:p>
            <a:pPr>
              <a:spcBef>
                <a:spcPts val="0"/>
              </a:spcBef>
              <a:buClr>
                <a:schemeClr val="tx1">
                  <a:lumMod val="75000"/>
                  <a:lumOff val="25000"/>
                </a:schemeClr>
              </a:buClr>
              <a:defRPr/>
            </a:pPr>
            <a:r>
              <a:rPr lang="en-US" sz="1800" b="1" dirty="0" smtClean="0">
                <a:solidFill>
                  <a:schemeClr val="tx1"/>
                </a:solidFill>
              </a:rPr>
              <a:t>In-house </a:t>
            </a:r>
            <a:r>
              <a:rPr lang="en-US" sz="1800" b="1" dirty="0">
                <a:solidFill>
                  <a:schemeClr val="tx1"/>
                </a:solidFill>
              </a:rPr>
              <a:t>Installation Capability</a:t>
            </a:r>
          </a:p>
          <a:p>
            <a:pPr marL="280988" lvl="1" indent="-280988">
              <a:lnSpc>
                <a:spcPct val="100000"/>
              </a:lnSpc>
              <a:spcBef>
                <a:spcPts val="0"/>
              </a:spcBef>
              <a:buClr>
                <a:schemeClr val="tx1">
                  <a:lumMod val="75000"/>
                  <a:lumOff val="25000"/>
                </a:schemeClr>
              </a:buClr>
              <a:buFontTx/>
              <a:buChar char="•"/>
              <a:defRPr/>
            </a:pPr>
            <a:r>
              <a:rPr lang="en-US" sz="1600" dirty="0" smtClean="0">
                <a:solidFill>
                  <a:schemeClr val="tx1"/>
                </a:solidFill>
              </a:rPr>
              <a:t>9 active crews – </a:t>
            </a:r>
            <a:r>
              <a:rPr lang="en-US" sz="1600" dirty="0">
                <a:solidFill>
                  <a:schemeClr val="tx1"/>
                </a:solidFill>
              </a:rPr>
              <a:t>minimal subcontracting</a:t>
            </a:r>
          </a:p>
          <a:p>
            <a:pPr marL="280988" lvl="1" indent="-280988">
              <a:lnSpc>
                <a:spcPct val="100000"/>
              </a:lnSpc>
              <a:spcBef>
                <a:spcPts val="0"/>
              </a:spcBef>
              <a:buClr>
                <a:schemeClr val="tx1">
                  <a:lumMod val="75000"/>
                  <a:lumOff val="25000"/>
                </a:schemeClr>
              </a:buClr>
              <a:buFontTx/>
              <a:buChar char="•"/>
              <a:defRPr/>
            </a:pPr>
            <a:r>
              <a:rPr lang="en-US" sz="1600" dirty="0" smtClean="0">
                <a:solidFill>
                  <a:schemeClr val="tx1"/>
                </a:solidFill>
              </a:rPr>
              <a:t>4 Superintendents</a:t>
            </a:r>
            <a:endParaRPr lang="en-US" sz="1600" dirty="0">
              <a:solidFill>
                <a:schemeClr val="tx1"/>
              </a:solidFill>
            </a:endParaRPr>
          </a:p>
          <a:p>
            <a:pPr eaLnBrk="1" hangingPunct="1">
              <a:lnSpc>
                <a:spcPct val="80000"/>
              </a:lnSpc>
              <a:defRPr/>
            </a:pPr>
            <a:endParaRPr lang="en-US" dirty="0"/>
          </a:p>
        </p:txBody>
      </p:sp>
      <p:pic>
        <p:nvPicPr>
          <p:cNvPr id="17411" name="Picture 4" descr="Waverly Place, 1, SF, First Chinese Baptist Church new logo.jpg"/>
          <p:cNvPicPr>
            <a:picLocks noChangeAspect="1"/>
          </p:cNvPicPr>
          <p:nvPr/>
        </p:nvPicPr>
        <p:blipFill>
          <a:blip r:embed="rId3"/>
          <a:srcRect/>
          <a:stretch>
            <a:fillRect/>
          </a:stretch>
        </p:blipFill>
        <p:spPr bwMode="auto">
          <a:xfrm>
            <a:off x="164939" y="1893490"/>
            <a:ext cx="996950" cy="914400"/>
          </a:xfrm>
          <a:prstGeom prst="rect">
            <a:avLst/>
          </a:prstGeom>
          <a:noFill/>
          <a:ln w="9525">
            <a:noFill/>
            <a:miter lim="800000"/>
            <a:headEnd/>
            <a:tailEnd/>
          </a:ln>
        </p:spPr>
      </p:pic>
      <p:pic>
        <p:nvPicPr>
          <p:cNvPr id="17412" name="Picture 7" descr="Alvarado Pl., 4, Berkeley, Irvin Build O.jpg"/>
          <p:cNvPicPr>
            <a:picLocks noChangeAspect="1"/>
          </p:cNvPicPr>
          <p:nvPr/>
        </p:nvPicPr>
        <p:blipFill>
          <a:blip r:embed="rId4"/>
          <a:srcRect/>
          <a:stretch>
            <a:fillRect/>
          </a:stretch>
        </p:blipFill>
        <p:spPr bwMode="auto">
          <a:xfrm>
            <a:off x="164939" y="4579022"/>
            <a:ext cx="990600" cy="949325"/>
          </a:xfrm>
          <a:prstGeom prst="rect">
            <a:avLst/>
          </a:prstGeom>
          <a:noFill/>
          <a:ln w="9525">
            <a:noFill/>
            <a:miter lim="800000"/>
            <a:headEnd/>
            <a:tailEnd/>
          </a:ln>
        </p:spPr>
      </p:pic>
      <p:pic>
        <p:nvPicPr>
          <p:cNvPr id="17413" name="Picture 6" descr="Hat Court, 330, El Sobrante, Copy of Honorable Mention Photo Contest by Lucie of Jack.jpg"/>
          <p:cNvPicPr>
            <a:picLocks noChangeAspect="1"/>
          </p:cNvPicPr>
          <p:nvPr/>
        </p:nvPicPr>
        <p:blipFill>
          <a:blip r:embed="rId5"/>
          <a:srcRect/>
          <a:stretch>
            <a:fillRect/>
          </a:stretch>
        </p:blipFill>
        <p:spPr bwMode="auto">
          <a:xfrm>
            <a:off x="171289" y="3236912"/>
            <a:ext cx="990600" cy="990600"/>
          </a:xfrm>
          <a:prstGeom prst="rect">
            <a:avLst/>
          </a:prstGeom>
          <a:noFill/>
          <a:ln w="9525">
            <a:noFill/>
            <a:miter lim="800000"/>
            <a:headEnd/>
            <a:tailEnd/>
          </a:ln>
        </p:spPr>
      </p:pic>
    </p:spTree>
    <p:extLst>
      <p:ext uri="{BB962C8B-B14F-4D97-AF65-F5344CB8AC3E}">
        <p14:creationId xmlns:p14="http://schemas.microsoft.com/office/powerpoint/2010/main" val="33097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2000"/>
                                        <p:tgtEl>
                                          <p:spTgt spid="51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fade">
                                      <p:cBhvr>
                                        <p:cTn id="16" dur="2000"/>
                                        <p:tgtEl>
                                          <p:spTgt spid="51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Effect transition="in" filter="fade">
                                      <p:cBhvr>
                                        <p:cTn id="19" dur="2000"/>
                                        <p:tgtEl>
                                          <p:spTgt spid="512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3">
                                            <p:txEl>
                                              <p:pRg st="7" end="7"/>
                                            </p:txEl>
                                          </p:spTgt>
                                        </p:tgtEl>
                                        <p:attrNameLst>
                                          <p:attrName>style.visibility</p:attrName>
                                        </p:attrNameLst>
                                      </p:cBhvr>
                                      <p:to>
                                        <p:strVal val="visible"/>
                                      </p:to>
                                    </p:set>
                                    <p:animEffect transition="in" filter="fade">
                                      <p:cBhvr>
                                        <p:cTn id="22" dur="2000"/>
                                        <p:tgtEl>
                                          <p:spTgt spid="512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animEffect transition="in" filter="fade">
                                      <p:cBhvr>
                                        <p:cTn id="25" dur="2000"/>
                                        <p:tgtEl>
                                          <p:spTgt spid="512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xEl>
                                              <p:pRg st="9" end="9"/>
                                            </p:txEl>
                                          </p:spTgt>
                                        </p:tgtEl>
                                        <p:attrNameLst>
                                          <p:attrName>style.visibility</p:attrName>
                                        </p:attrNameLst>
                                      </p:cBhvr>
                                      <p:to>
                                        <p:strVal val="visible"/>
                                      </p:to>
                                    </p:set>
                                    <p:animEffect transition="in" filter="fade">
                                      <p:cBhvr>
                                        <p:cTn id="28" dur="2000"/>
                                        <p:tgtEl>
                                          <p:spTgt spid="512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23">
                                            <p:txEl>
                                              <p:pRg st="12" end="12"/>
                                            </p:txEl>
                                          </p:spTgt>
                                        </p:tgtEl>
                                        <p:attrNameLst>
                                          <p:attrName>style.visibility</p:attrName>
                                        </p:attrNameLst>
                                      </p:cBhvr>
                                      <p:to>
                                        <p:strVal val="visible"/>
                                      </p:to>
                                    </p:set>
                                    <p:animEffect transition="in" filter="fade">
                                      <p:cBhvr>
                                        <p:cTn id="31" dur="2000"/>
                                        <p:tgtEl>
                                          <p:spTgt spid="512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123">
                                            <p:txEl>
                                              <p:pRg st="13" end="13"/>
                                            </p:txEl>
                                          </p:spTgt>
                                        </p:tgtEl>
                                        <p:attrNameLst>
                                          <p:attrName>style.visibility</p:attrName>
                                        </p:attrNameLst>
                                      </p:cBhvr>
                                      <p:to>
                                        <p:strVal val="visible"/>
                                      </p:to>
                                    </p:set>
                                    <p:animEffect transition="in" filter="fade">
                                      <p:cBhvr>
                                        <p:cTn id="34" dur="2000"/>
                                        <p:tgtEl>
                                          <p:spTgt spid="512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123">
                                            <p:txEl>
                                              <p:pRg st="14" end="14"/>
                                            </p:txEl>
                                          </p:spTgt>
                                        </p:tgtEl>
                                        <p:attrNameLst>
                                          <p:attrName>style.visibility</p:attrName>
                                        </p:attrNameLst>
                                      </p:cBhvr>
                                      <p:to>
                                        <p:strVal val="visible"/>
                                      </p:to>
                                    </p:set>
                                    <p:animEffect transition="in" filter="fade">
                                      <p:cBhvr>
                                        <p:cTn id="37" dur="2000"/>
                                        <p:tgtEl>
                                          <p:spTgt spid="512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Placeholder 3"/>
          <p:cNvSpPr>
            <a:spLocks noGrp="1" noChangeArrowheads="1"/>
          </p:cNvSpPr>
          <p:nvPr>
            <p:ph idx="1"/>
          </p:nvPr>
        </p:nvSpPr>
        <p:spPr>
          <a:xfrm>
            <a:off x="1600200" y="1828800"/>
            <a:ext cx="7086600" cy="3124200"/>
          </a:xfrm>
          <a:ln>
            <a:noFill/>
          </a:ln>
        </p:spPr>
        <p:txBody>
          <a:bodyPr>
            <a:normAutofit/>
          </a:bodyPr>
          <a:lstStyle/>
          <a:p>
            <a:pPr marL="225425" lvl="1" indent="-225425">
              <a:lnSpc>
                <a:spcPct val="100000"/>
              </a:lnSpc>
              <a:spcBef>
                <a:spcPts val="0"/>
              </a:spcBef>
              <a:buClr>
                <a:schemeClr val="tx1">
                  <a:lumMod val="75000"/>
                  <a:lumOff val="25000"/>
                </a:schemeClr>
              </a:buClr>
              <a:buNone/>
              <a:defRPr/>
            </a:pPr>
            <a:r>
              <a:rPr lang="en-US" sz="1800" b="1" dirty="0">
                <a:solidFill>
                  <a:schemeClr val="tx1"/>
                </a:solidFill>
              </a:rPr>
              <a:t>Committed To Corporate Responsibility</a:t>
            </a:r>
          </a:p>
          <a:p>
            <a:pPr lvl="1">
              <a:lnSpc>
                <a:spcPct val="100000"/>
              </a:lnSpc>
              <a:spcBef>
                <a:spcPts val="0"/>
              </a:spcBef>
              <a:buClr>
                <a:schemeClr val="tx1">
                  <a:lumMod val="75000"/>
                  <a:lumOff val="25000"/>
                </a:schemeClr>
              </a:buClr>
              <a:buFontTx/>
              <a:buChar char="•"/>
              <a:defRPr/>
            </a:pPr>
            <a:r>
              <a:rPr lang="en-US" sz="1600" dirty="0">
                <a:solidFill>
                  <a:schemeClr val="tx1"/>
                </a:solidFill>
              </a:rPr>
              <a:t>Certified </a:t>
            </a:r>
            <a:r>
              <a:rPr lang="en-US" sz="1600" dirty="0" smtClean="0">
                <a:solidFill>
                  <a:schemeClr val="tx1"/>
                </a:solidFill>
              </a:rPr>
              <a:t>CA Benefit </a:t>
            </a:r>
            <a:r>
              <a:rPr lang="en-US" sz="1600" dirty="0">
                <a:solidFill>
                  <a:schemeClr val="tx1"/>
                </a:solidFill>
              </a:rPr>
              <a:t>Corporation</a:t>
            </a:r>
          </a:p>
          <a:p>
            <a:pPr lvl="1">
              <a:lnSpc>
                <a:spcPct val="100000"/>
              </a:lnSpc>
              <a:spcBef>
                <a:spcPts val="0"/>
              </a:spcBef>
              <a:buClr>
                <a:schemeClr val="tx1">
                  <a:lumMod val="75000"/>
                  <a:lumOff val="25000"/>
                </a:schemeClr>
              </a:buClr>
              <a:buFontTx/>
              <a:buChar char="•"/>
              <a:defRPr/>
            </a:pPr>
            <a:r>
              <a:rPr lang="en-US" sz="1600" dirty="0" smtClean="0">
                <a:solidFill>
                  <a:schemeClr val="tx1"/>
                </a:solidFill>
              </a:rPr>
              <a:t>100% Biodiesel fleet, plus 4 electric vehicles</a:t>
            </a:r>
            <a:endParaRPr lang="en-US" sz="1600" dirty="0">
              <a:solidFill>
                <a:schemeClr val="tx1"/>
              </a:solidFill>
            </a:endParaRPr>
          </a:p>
          <a:p>
            <a:pPr lvl="1">
              <a:lnSpc>
                <a:spcPct val="100000"/>
              </a:lnSpc>
              <a:spcBef>
                <a:spcPts val="0"/>
              </a:spcBef>
              <a:buClr>
                <a:schemeClr val="tx1">
                  <a:lumMod val="75000"/>
                  <a:lumOff val="25000"/>
                </a:schemeClr>
              </a:buClr>
              <a:buFontTx/>
              <a:buChar char="•"/>
              <a:defRPr/>
            </a:pPr>
            <a:r>
              <a:rPr lang="en-US" sz="1600" dirty="0">
                <a:solidFill>
                  <a:schemeClr val="tx1"/>
                </a:solidFill>
              </a:rPr>
              <a:t>Core Values: Integrity, </a:t>
            </a:r>
            <a:r>
              <a:rPr lang="en-US" sz="1600" dirty="0" smtClean="0">
                <a:solidFill>
                  <a:schemeClr val="tx1"/>
                </a:solidFill>
              </a:rPr>
              <a:t>Quality, </a:t>
            </a:r>
            <a:r>
              <a:rPr lang="en-US" sz="1600" dirty="0">
                <a:solidFill>
                  <a:schemeClr val="tx1"/>
                </a:solidFill>
              </a:rPr>
              <a:t>Sustainability, Teamwork, Diversity</a:t>
            </a:r>
          </a:p>
          <a:p>
            <a:pPr>
              <a:spcBef>
                <a:spcPts val="0"/>
              </a:spcBef>
              <a:buClr>
                <a:schemeClr val="tx1">
                  <a:lumMod val="75000"/>
                  <a:lumOff val="25000"/>
                </a:schemeClr>
              </a:buClr>
              <a:defRPr/>
            </a:pPr>
            <a:endParaRPr lang="en-US" sz="1800" b="1" dirty="0">
              <a:solidFill>
                <a:schemeClr val="tx1"/>
              </a:solidFill>
            </a:endParaRPr>
          </a:p>
          <a:p>
            <a:pPr>
              <a:spcBef>
                <a:spcPts val="0"/>
              </a:spcBef>
              <a:buClr>
                <a:schemeClr val="tx1">
                  <a:lumMod val="75000"/>
                  <a:lumOff val="25000"/>
                </a:schemeClr>
              </a:buClr>
              <a:defRPr/>
            </a:pPr>
            <a:r>
              <a:rPr lang="en-US" sz="1800" b="1" dirty="0" smtClean="0">
                <a:solidFill>
                  <a:schemeClr val="tx1"/>
                </a:solidFill>
              </a:rPr>
              <a:t>Committed </a:t>
            </a:r>
            <a:r>
              <a:rPr lang="en-US" sz="1800" b="1" dirty="0">
                <a:solidFill>
                  <a:schemeClr val="tx1"/>
                </a:solidFill>
              </a:rPr>
              <a:t>to </a:t>
            </a:r>
            <a:r>
              <a:rPr lang="en-US" sz="1800" b="1" dirty="0" smtClean="0">
                <a:solidFill>
                  <a:schemeClr val="tx1"/>
                </a:solidFill>
              </a:rPr>
              <a:t>Community</a:t>
            </a:r>
            <a:endParaRPr lang="en-US" sz="1600" dirty="0">
              <a:solidFill>
                <a:schemeClr val="tx1"/>
              </a:solidFill>
            </a:endParaRPr>
          </a:p>
          <a:p>
            <a:pPr marL="285750" lvl="1">
              <a:lnSpc>
                <a:spcPct val="100000"/>
              </a:lnSpc>
              <a:spcBef>
                <a:spcPts val="0"/>
              </a:spcBef>
              <a:buClr>
                <a:schemeClr val="tx1">
                  <a:lumMod val="75000"/>
                  <a:lumOff val="25000"/>
                </a:schemeClr>
              </a:buClr>
              <a:buFontTx/>
              <a:buChar char="•"/>
              <a:defRPr/>
            </a:pPr>
            <a:r>
              <a:rPr lang="en-US" sz="1600" dirty="0">
                <a:solidFill>
                  <a:schemeClr val="tx1"/>
                </a:solidFill>
              </a:rPr>
              <a:t>Community outreach and involvement – specialize in Affordable Housing</a:t>
            </a:r>
          </a:p>
          <a:p>
            <a:pPr marL="285750" lvl="1">
              <a:lnSpc>
                <a:spcPct val="100000"/>
              </a:lnSpc>
              <a:spcBef>
                <a:spcPts val="0"/>
              </a:spcBef>
              <a:buClr>
                <a:schemeClr val="tx1">
                  <a:lumMod val="75000"/>
                  <a:lumOff val="25000"/>
                </a:schemeClr>
              </a:buClr>
              <a:buFontTx/>
              <a:buChar char="•"/>
              <a:defRPr/>
            </a:pPr>
            <a:r>
              <a:rPr lang="en-US" sz="1600" dirty="0" smtClean="0">
                <a:solidFill>
                  <a:schemeClr val="tx1"/>
                </a:solidFill>
              </a:rPr>
              <a:t>Hire </a:t>
            </a:r>
            <a:r>
              <a:rPr lang="en-US" sz="1600" dirty="0">
                <a:solidFill>
                  <a:schemeClr val="tx1"/>
                </a:solidFill>
              </a:rPr>
              <a:t>and train graduates of community education programs (9 on staff)</a:t>
            </a:r>
          </a:p>
          <a:p>
            <a:pPr marL="285750" lvl="1">
              <a:lnSpc>
                <a:spcPct val="100000"/>
              </a:lnSpc>
              <a:spcBef>
                <a:spcPts val="0"/>
              </a:spcBef>
              <a:buClr>
                <a:schemeClr val="tx1">
                  <a:lumMod val="75000"/>
                  <a:lumOff val="25000"/>
                </a:schemeClr>
              </a:buClr>
              <a:buFontTx/>
              <a:buChar char="•"/>
              <a:defRPr/>
            </a:pPr>
            <a:r>
              <a:rPr lang="en-US" sz="1600" dirty="0">
                <a:solidFill>
                  <a:schemeClr val="tx1"/>
                </a:solidFill>
              </a:rPr>
              <a:t>Provide formerly at-risk people real opportunities to improve their lives </a:t>
            </a:r>
          </a:p>
          <a:p>
            <a:pPr marL="285750" lvl="1">
              <a:lnSpc>
                <a:spcPct val="100000"/>
              </a:lnSpc>
              <a:spcBef>
                <a:spcPts val="0"/>
              </a:spcBef>
              <a:buClr>
                <a:schemeClr val="tx1">
                  <a:lumMod val="75000"/>
                  <a:lumOff val="25000"/>
                </a:schemeClr>
              </a:buClr>
              <a:buFontTx/>
              <a:buChar char="•"/>
              <a:defRPr/>
            </a:pPr>
            <a:r>
              <a:rPr lang="en-US" sz="1600" dirty="0" smtClean="0">
                <a:solidFill>
                  <a:schemeClr val="tx1"/>
                </a:solidFill>
              </a:rPr>
              <a:t>Strongly encourage biking to work to promote a healthy lifestyle and neighborhood </a:t>
            </a:r>
            <a:r>
              <a:rPr lang="en-US" sz="1600" dirty="0">
                <a:solidFill>
                  <a:schemeClr val="tx1"/>
                </a:solidFill>
              </a:rPr>
              <a:t>connection and pride</a:t>
            </a:r>
          </a:p>
          <a:p>
            <a:pPr lvl="1">
              <a:lnSpc>
                <a:spcPct val="100000"/>
              </a:lnSpc>
              <a:spcBef>
                <a:spcPts val="0"/>
              </a:spcBef>
              <a:buClr>
                <a:schemeClr val="tx1">
                  <a:lumMod val="75000"/>
                  <a:lumOff val="25000"/>
                </a:schemeClr>
              </a:buClr>
              <a:buFontTx/>
              <a:buChar char="•"/>
              <a:defRPr/>
            </a:pPr>
            <a:endParaRPr lang="en-US" sz="1600" dirty="0">
              <a:solidFill>
                <a:schemeClr val="tx1"/>
              </a:solidFill>
            </a:endParaRPr>
          </a:p>
          <a:p>
            <a:pPr marL="225425" lvl="1" indent="-225425" eaLnBrk="1" hangingPunct="1">
              <a:lnSpc>
                <a:spcPct val="100000"/>
              </a:lnSpc>
              <a:spcBef>
                <a:spcPts val="0"/>
              </a:spcBef>
              <a:buClr>
                <a:schemeClr val="tx1">
                  <a:lumMod val="75000"/>
                  <a:lumOff val="25000"/>
                </a:schemeClr>
              </a:buClr>
              <a:buFontTx/>
              <a:buNone/>
              <a:defRPr/>
            </a:pPr>
            <a:endParaRPr lang="en-US" sz="1800" b="1" dirty="0" smtClean="0">
              <a:solidFill>
                <a:schemeClr val="tx1"/>
              </a:solidFill>
              <a:cs typeface="+mn-cs"/>
            </a:endParaRPr>
          </a:p>
        </p:txBody>
      </p:sp>
      <p:pic>
        <p:nvPicPr>
          <p:cNvPr id="17411" name="Picture 4" descr="Waverly Place, 1, SF, First Chinese Baptist Church new logo.jpg"/>
          <p:cNvPicPr>
            <a:picLocks noChangeAspect="1"/>
          </p:cNvPicPr>
          <p:nvPr/>
        </p:nvPicPr>
        <p:blipFill>
          <a:blip r:embed="rId3"/>
          <a:srcRect/>
          <a:stretch>
            <a:fillRect/>
          </a:stretch>
        </p:blipFill>
        <p:spPr bwMode="auto">
          <a:xfrm>
            <a:off x="173620" y="2133600"/>
            <a:ext cx="996950" cy="914400"/>
          </a:xfrm>
          <a:prstGeom prst="rect">
            <a:avLst/>
          </a:prstGeom>
          <a:noFill/>
          <a:ln w="9525">
            <a:noFill/>
            <a:miter lim="800000"/>
            <a:headEnd/>
            <a:tailEnd/>
          </a:ln>
        </p:spPr>
      </p:pic>
      <p:pic>
        <p:nvPicPr>
          <p:cNvPr id="17412" name="Picture 7" descr="Alvarado Pl., 4, Berkeley, Irvin Build O.jpg"/>
          <p:cNvPicPr>
            <a:picLocks noChangeAspect="1"/>
          </p:cNvPicPr>
          <p:nvPr/>
        </p:nvPicPr>
        <p:blipFill>
          <a:blip r:embed="rId4"/>
          <a:srcRect/>
          <a:stretch>
            <a:fillRect/>
          </a:stretch>
        </p:blipFill>
        <p:spPr bwMode="auto">
          <a:xfrm>
            <a:off x="151849" y="3543300"/>
            <a:ext cx="990600" cy="949325"/>
          </a:xfrm>
          <a:prstGeom prst="rect">
            <a:avLst/>
          </a:prstGeom>
          <a:noFill/>
          <a:ln w="9525">
            <a:noFill/>
            <a:miter lim="800000"/>
            <a:headEnd/>
            <a:tailEnd/>
          </a:ln>
        </p:spPr>
      </p:pic>
      <p:sp>
        <p:nvSpPr>
          <p:cNvPr id="10" name="Placeholder 2"/>
          <p:cNvSpPr>
            <a:spLocks noGrp="1" noChangeArrowheads="1"/>
          </p:cNvSpPr>
          <p:nvPr>
            <p:ph type="title"/>
          </p:nvPr>
        </p:nvSpPr>
        <p:spPr>
          <a:xfrm>
            <a:off x="228600" y="228600"/>
            <a:ext cx="6781800" cy="685800"/>
          </a:xfrm>
        </p:spPr>
        <p:txBody>
          <a:bodyPr>
            <a:normAutofit fontScale="90000"/>
          </a:bodyPr>
          <a:lstStyle/>
          <a:p>
            <a:pPr eaLnBrk="1" hangingPunct="1">
              <a:defRPr/>
            </a:pPr>
            <a:r>
              <a:rPr lang="en-US" b="1" dirty="0" smtClean="0"/>
              <a:t>Sun Light &amp; Power – Values and Commitment</a:t>
            </a:r>
            <a:endParaRPr lang="en-US" b="1" dirty="0"/>
          </a:p>
        </p:txBody>
      </p:sp>
    </p:spTree>
    <p:extLst>
      <p:ext uri="{BB962C8B-B14F-4D97-AF65-F5344CB8AC3E}">
        <p14:creationId xmlns:p14="http://schemas.microsoft.com/office/powerpoint/2010/main" val="1466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Effect transition="in" filter="fade">
                                      <p:cBhvr>
                                        <p:cTn id="7" dur="2000"/>
                                        <p:tgtEl>
                                          <p:spTgt spid="512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2000"/>
                                        <p:tgtEl>
                                          <p:spTgt spid="512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fade">
                                      <p:cBhvr>
                                        <p:cTn id="42" dur="2000"/>
                                        <p:tgtEl>
                                          <p:spTgt spid="51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xEl>
                                              <p:pRg st="9" end="9"/>
                                            </p:txEl>
                                          </p:spTgt>
                                        </p:tgtEl>
                                        <p:attrNameLst>
                                          <p:attrName>style.visibility</p:attrName>
                                        </p:attrNameLst>
                                      </p:cBhvr>
                                      <p:to>
                                        <p:strVal val="visible"/>
                                      </p:to>
                                    </p:set>
                                    <p:animEffect transition="in" filter="fade">
                                      <p:cBhvr>
                                        <p:cTn id="47" dur="2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228600"/>
            <a:ext cx="5486400" cy="609600"/>
          </a:xfrm>
        </p:spPr>
        <p:txBody>
          <a:bodyPr>
            <a:normAutofit fontScale="90000"/>
          </a:bodyPr>
          <a:lstStyle/>
          <a:p>
            <a:pPr eaLnBrk="1" hangingPunct="1">
              <a:defRPr/>
            </a:pPr>
            <a:r>
              <a:rPr lang="en-US" b="1" dirty="0" smtClean="0"/>
              <a:t>Aligning around Quality/NABCEP</a:t>
            </a:r>
            <a:endParaRPr lang="en-US" b="1" dirty="0"/>
          </a:p>
        </p:txBody>
      </p:sp>
      <p:sp>
        <p:nvSpPr>
          <p:cNvPr id="21506" name="Content Placeholder 2"/>
          <p:cNvSpPr>
            <a:spLocks noGrp="1"/>
          </p:cNvSpPr>
          <p:nvPr>
            <p:ph idx="1"/>
          </p:nvPr>
        </p:nvSpPr>
        <p:spPr>
          <a:xfrm>
            <a:off x="990600" y="1600200"/>
            <a:ext cx="8153400" cy="5029200"/>
          </a:xfrm>
        </p:spPr>
        <p:txBody>
          <a:bodyPr>
            <a:normAutofit/>
          </a:bodyPr>
          <a:lstStyle/>
          <a:p>
            <a:pPr eaLnBrk="1" hangingPunct="1">
              <a:buClr>
                <a:schemeClr val="bg2">
                  <a:lumMod val="75000"/>
                </a:schemeClr>
              </a:buClr>
              <a:defRPr/>
            </a:pPr>
            <a:r>
              <a:rPr lang="en-US" sz="2000" b="1" dirty="0" smtClean="0">
                <a:solidFill>
                  <a:schemeClr val="tx1"/>
                </a:solidFill>
              </a:rPr>
              <a:t>NABCEP = QUALITY</a:t>
            </a:r>
          </a:p>
          <a:p>
            <a:pPr eaLnBrk="1" hangingPunct="1">
              <a:buClr>
                <a:schemeClr val="bg2">
                  <a:lumMod val="75000"/>
                </a:schemeClr>
              </a:buClr>
              <a:defRPr/>
            </a:pPr>
            <a:endParaRPr lang="en-US" sz="1000" b="1" dirty="0" smtClean="0">
              <a:solidFill>
                <a:schemeClr val="tx1"/>
              </a:solidFill>
            </a:endParaRPr>
          </a:p>
          <a:p>
            <a:pPr eaLnBrk="1" hangingPunct="1">
              <a:buClr>
                <a:schemeClr val="bg2">
                  <a:lumMod val="75000"/>
                </a:schemeClr>
              </a:buClr>
              <a:defRPr/>
            </a:pPr>
            <a:r>
              <a:rPr lang="en-US" sz="2000" b="1" dirty="0" smtClean="0">
                <a:solidFill>
                  <a:schemeClr val="tx1"/>
                </a:solidFill>
              </a:rPr>
              <a:t>“</a:t>
            </a:r>
            <a:r>
              <a:rPr lang="en-US" sz="2000" dirty="0" smtClean="0">
                <a:solidFill>
                  <a:schemeClr val="tx1"/>
                </a:solidFill>
              </a:rPr>
              <a:t>Never Compromise on Quality” is a SLP core value</a:t>
            </a:r>
            <a:endParaRPr lang="en-US" sz="2000" dirty="0">
              <a:solidFill>
                <a:schemeClr val="tx1"/>
              </a:solidFill>
            </a:endParaRPr>
          </a:p>
          <a:p>
            <a:pPr>
              <a:buClr>
                <a:schemeClr val="bg2">
                  <a:lumMod val="75000"/>
                </a:schemeClr>
              </a:buClr>
              <a:defRPr/>
            </a:pPr>
            <a:r>
              <a:rPr lang="en-US" sz="2000" dirty="0">
                <a:solidFill>
                  <a:schemeClr val="tx1"/>
                </a:solidFill>
              </a:rPr>
              <a:t>Slow and accurate beats fast and sloppy </a:t>
            </a:r>
            <a:r>
              <a:rPr lang="en-US" sz="2000" dirty="0" smtClean="0">
                <a:solidFill>
                  <a:schemeClr val="tx1"/>
                </a:solidFill>
              </a:rPr>
              <a:t>in the long run</a:t>
            </a:r>
            <a:endParaRPr lang="en-US" sz="2000" dirty="0">
              <a:solidFill>
                <a:schemeClr val="tx1"/>
              </a:solidFill>
            </a:endParaRPr>
          </a:p>
          <a:p>
            <a:pPr eaLnBrk="1" hangingPunct="1">
              <a:buClr>
                <a:schemeClr val="bg2">
                  <a:lumMod val="75000"/>
                </a:schemeClr>
              </a:buClr>
              <a:defRPr/>
            </a:pPr>
            <a:r>
              <a:rPr lang="en-US" sz="2000" dirty="0" smtClean="0">
                <a:solidFill>
                  <a:schemeClr val="tx1"/>
                </a:solidFill>
              </a:rPr>
              <a:t>Create accountability around quality results</a:t>
            </a:r>
          </a:p>
          <a:p>
            <a:pPr lvl="0">
              <a:buClr>
                <a:srgbClr val="EEECE1">
                  <a:lumMod val="75000"/>
                </a:srgbClr>
              </a:buClr>
              <a:defRPr/>
            </a:pPr>
            <a:r>
              <a:rPr lang="en-US" sz="2000" dirty="0">
                <a:solidFill>
                  <a:prstClr val="black"/>
                </a:solidFill>
              </a:rPr>
              <a:t>Engineering department </a:t>
            </a:r>
            <a:r>
              <a:rPr lang="en-US" sz="2000" dirty="0" smtClean="0">
                <a:solidFill>
                  <a:prstClr val="black"/>
                </a:solidFill>
              </a:rPr>
              <a:t>always reviews </a:t>
            </a:r>
            <a:r>
              <a:rPr lang="en-US" sz="2000" dirty="0">
                <a:solidFill>
                  <a:prstClr val="black"/>
                </a:solidFill>
              </a:rPr>
              <a:t>project closeouts</a:t>
            </a:r>
          </a:p>
          <a:p>
            <a:pPr eaLnBrk="1" hangingPunct="1">
              <a:buClr>
                <a:schemeClr val="bg2">
                  <a:lumMod val="75000"/>
                </a:schemeClr>
              </a:buClr>
              <a:defRPr/>
            </a:pPr>
            <a:endParaRPr lang="en-US" sz="23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57650"/>
            <a:ext cx="3733800" cy="2800350"/>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228600"/>
            <a:ext cx="5486400" cy="609600"/>
          </a:xfrm>
        </p:spPr>
        <p:txBody>
          <a:bodyPr>
            <a:normAutofit/>
          </a:bodyPr>
          <a:lstStyle/>
          <a:p>
            <a:pPr eaLnBrk="1" hangingPunct="1">
              <a:defRPr/>
            </a:pPr>
            <a:r>
              <a:rPr lang="en-US" dirty="0" smtClean="0"/>
              <a:t>The p</a:t>
            </a:r>
            <a:r>
              <a:rPr lang="en-US" b="1" dirty="0" smtClean="0"/>
              <a:t>eople are the company </a:t>
            </a:r>
            <a:endParaRPr lang="en-US" b="1" dirty="0"/>
          </a:p>
        </p:txBody>
      </p:sp>
      <p:sp>
        <p:nvSpPr>
          <p:cNvPr id="21506" name="Content Placeholder 2"/>
          <p:cNvSpPr>
            <a:spLocks noGrp="1"/>
          </p:cNvSpPr>
          <p:nvPr>
            <p:ph idx="1"/>
          </p:nvPr>
        </p:nvSpPr>
        <p:spPr>
          <a:xfrm>
            <a:off x="990600" y="1524000"/>
            <a:ext cx="8153400" cy="5029200"/>
          </a:xfrm>
        </p:spPr>
        <p:txBody>
          <a:bodyPr>
            <a:normAutofit/>
          </a:bodyPr>
          <a:lstStyle/>
          <a:p>
            <a:pPr marL="0" indent="0" eaLnBrk="1" hangingPunct="1">
              <a:buClr>
                <a:schemeClr val="bg2">
                  <a:lumMod val="75000"/>
                </a:schemeClr>
              </a:buClr>
              <a:defRPr/>
            </a:pPr>
            <a:r>
              <a:rPr lang="en-US" sz="2000" dirty="0" smtClean="0">
                <a:solidFill>
                  <a:schemeClr val="tx1"/>
                </a:solidFill>
              </a:rPr>
              <a:t>Attitude trumps aptitude</a:t>
            </a:r>
          </a:p>
          <a:p>
            <a:pPr marL="0" indent="0" eaLnBrk="1" hangingPunct="1">
              <a:buClr>
                <a:schemeClr val="bg2">
                  <a:lumMod val="75000"/>
                </a:schemeClr>
              </a:buClr>
              <a:defRPr/>
            </a:pPr>
            <a:r>
              <a:rPr lang="en-US" sz="2000" dirty="0" smtClean="0">
                <a:solidFill>
                  <a:schemeClr val="tx1"/>
                </a:solidFill>
              </a:rPr>
              <a:t>Hire </a:t>
            </a:r>
            <a:r>
              <a:rPr lang="en-US" sz="2000" dirty="0" smtClean="0">
                <a:solidFill>
                  <a:schemeClr val="tx1"/>
                </a:solidFill>
              </a:rPr>
              <a:t>based on the right personality for the job (Predictive Index)</a:t>
            </a:r>
          </a:p>
          <a:p>
            <a:pPr marL="0" indent="0" eaLnBrk="1" hangingPunct="1">
              <a:buClr>
                <a:schemeClr val="bg2">
                  <a:lumMod val="75000"/>
                </a:schemeClr>
              </a:buClr>
              <a:defRPr/>
            </a:pPr>
            <a:r>
              <a:rPr lang="en-US" sz="2000" dirty="0" smtClean="0">
                <a:solidFill>
                  <a:schemeClr val="tx1"/>
                </a:solidFill>
              </a:rPr>
              <a:t>Promote based on performance and safety – clearly defined skills must be achieved</a:t>
            </a:r>
          </a:p>
          <a:p>
            <a:pPr marL="0" indent="0" eaLnBrk="1" hangingPunct="1">
              <a:buClr>
                <a:schemeClr val="bg2">
                  <a:lumMod val="75000"/>
                </a:schemeClr>
              </a:buClr>
              <a:defRPr/>
            </a:pPr>
            <a:r>
              <a:rPr lang="en-US" sz="2000" dirty="0" smtClean="0">
                <a:solidFill>
                  <a:schemeClr val="tx1"/>
                </a:solidFill>
              </a:rPr>
              <a:t>Create and maintain accountability – Accountability </a:t>
            </a:r>
            <a:r>
              <a:rPr lang="en-US" sz="2000" dirty="0">
                <a:solidFill>
                  <a:schemeClr val="tx1"/>
                </a:solidFill>
              </a:rPr>
              <a:t>C</a:t>
            </a:r>
            <a:r>
              <a:rPr lang="en-US" sz="2000" dirty="0" smtClean="0">
                <a:solidFill>
                  <a:schemeClr val="tx1"/>
                </a:solidFill>
              </a:rPr>
              <a:t>hart rather than Org Chart</a:t>
            </a:r>
          </a:p>
          <a:p>
            <a:pPr eaLnBrk="1" hangingPunct="1">
              <a:buClr>
                <a:schemeClr val="bg2">
                  <a:lumMod val="75000"/>
                </a:schemeClr>
              </a:buClr>
              <a:defRPr/>
            </a:pPr>
            <a:endParaRPr lang="en-US" sz="23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416573"/>
            <a:ext cx="6172200" cy="3380467"/>
          </a:xfrm>
          <a:prstGeom prst="rect">
            <a:avLst/>
          </a:prstGeom>
        </p:spPr>
      </p:pic>
    </p:spTree>
    <p:extLst>
      <p:ext uri="{BB962C8B-B14F-4D97-AF65-F5344CB8AC3E}">
        <p14:creationId xmlns:p14="http://schemas.microsoft.com/office/powerpoint/2010/main" val="400778335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228600"/>
            <a:ext cx="5486400" cy="609600"/>
          </a:xfrm>
        </p:spPr>
        <p:txBody>
          <a:bodyPr>
            <a:normAutofit/>
          </a:bodyPr>
          <a:lstStyle/>
          <a:p>
            <a:pPr eaLnBrk="1" hangingPunct="1">
              <a:defRPr/>
            </a:pPr>
            <a:r>
              <a:rPr lang="en-US" dirty="0" smtClean="0"/>
              <a:t>Making </a:t>
            </a:r>
            <a:r>
              <a:rPr lang="en-US" b="1" dirty="0" smtClean="0"/>
              <a:t>NABCEP count</a:t>
            </a:r>
            <a:endParaRPr lang="en-US" b="1" dirty="0"/>
          </a:p>
        </p:txBody>
      </p:sp>
      <p:sp>
        <p:nvSpPr>
          <p:cNvPr id="21506" name="Content Placeholder 2"/>
          <p:cNvSpPr>
            <a:spLocks noGrp="1"/>
          </p:cNvSpPr>
          <p:nvPr>
            <p:ph idx="1"/>
          </p:nvPr>
        </p:nvSpPr>
        <p:spPr>
          <a:xfrm>
            <a:off x="978946" y="1828800"/>
            <a:ext cx="8153400" cy="1676400"/>
          </a:xfrm>
        </p:spPr>
        <p:txBody>
          <a:bodyPr>
            <a:normAutofit/>
          </a:bodyPr>
          <a:lstStyle/>
          <a:p>
            <a:pPr eaLnBrk="1" hangingPunct="1">
              <a:buClr>
                <a:schemeClr val="bg2">
                  <a:lumMod val="75000"/>
                </a:schemeClr>
              </a:buClr>
              <a:defRPr/>
            </a:pPr>
            <a:r>
              <a:rPr lang="en-US" sz="2000" dirty="0" smtClean="0">
                <a:solidFill>
                  <a:schemeClr val="tx1"/>
                </a:solidFill>
              </a:rPr>
              <a:t>Reward NABCEP certificants financially</a:t>
            </a:r>
          </a:p>
          <a:p>
            <a:pPr eaLnBrk="1" hangingPunct="1">
              <a:buClr>
                <a:schemeClr val="bg2">
                  <a:lumMod val="75000"/>
                </a:schemeClr>
              </a:buClr>
              <a:defRPr/>
            </a:pPr>
            <a:r>
              <a:rPr lang="en-US" sz="2000" dirty="0" smtClean="0">
                <a:solidFill>
                  <a:schemeClr val="tx1"/>
                </a:solidFill>
              </a:rPr>
              <a:t>Pay for NABCEP training</a:t>
            </a:r>
            <a:endParaRPr lang="en-US" sz="2000" dirty="0"/>
          </a:p>
          <a:p>
            <a:pPr eaLnBrk="1" hangingPunct="1">
              <a:buClr>
                <a:schemeClr val="bg2">
                  <a:lumMod val="75000"/>
                </a:schemeClr>
              </a:buClr>
              <a:defRPr/>
            </a:pPr>
            <a:r>
              <a:rPr lang="en-US" sz="2000" dirty="0" smtClean="0">
                <a:solidFill>
                  <a:schemeClr val="tx1"/>
                </a:solidFill>
              </a:rPr>
              <a:t>Provide company facilities for NABCEP training</a:t>
            </a:r>
          </a:p>
          <a:p>
            <a:pPr eaLnBrk="1" hangingPunct="1">
              <a:buClr>
                <a:schemeClr val="bg2">
                  <a:lumMod val="75000"/>
                </a:schemeClr>
              </a:buClr>
              <a:defRPr/>
            </a:pPr>
            <a:r>
              <a:rPr lang="en-US" sz="2000" dirty="0" smtClean="0">
                <a:solidFill>
                  <a:schemeClr val="tx1"/>
                </a:solidFill>
              </a:rPr>
              <a:t>Provide ongoing training (“PV University”)</a:t>
            </a:r>
          </a:p>
          <a:p>
            <a:pPr eaLnBrk="1" hangingPunct="1">
              <a:buClr>
                <a:schemeClr val="bg2">
                  <a:lumMod val="75000"/>
                </a:schemeClr>
              </a:buClr>
              <a:defRPr/>
            </a:pPr>
            <a:endParaRPr lang="en-US" sz="23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839069"/>
            <a:ext cx="4509763" cy="3018932"/>
          </a:xfrm>
          <a:prstGeom prst="rect">
            <a:avLst/>
          </a:prstGeom>
        </p:spPr>
      </p:pic>
    </p:spTree>
    <p:extLst>
      <p:ext uri="{BB962C8B-B14F-4D97-AF65-F5344CB8AC3E}">
        <p14:creationId xmlns:p14="http://schemas.microsoft.com/office/powerpoint/2010/main" val="272845910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228600"/>
            <a:ext cx="5486400" cy="609600"/>
          </a:xfrm>
        </p:spPr>
        <p:txBody>
          <a:bodyPr>
            <a:normAutofit/>
          </a:bodyPr>
          <a:lstStyle/>
          <a:p>
            <a:pPr eaLnBrk="1" hangingPunct="1">
              <a:defRPr/>
            </a:pPr>
            <a:r>
              <a:rPr lang="en-US" b="1" dirty="0" smtClean="0"/>
              <a:t>Safety is paramount</a:t>
            </a:r>
            <a:endParaRPr lang="en-US" b="1" dirty="0"/>
          </a:p>
        </p:txBody>
      </p:sp>
      <p:sp>
        <p:nvSpPr>
          <p:cNvPr id="21506" name="Content Placeholder 2"/>
          <p:cNvSpPr>
            <a:spLocks noGrp="1"/>
          </p:cNvSpPr>
          <p:nvPr>
            <p:ph idx="1"/>
          </p:nvPr>
        </p:nvSpPr>
        <p:spPr>
          <a:xfrm>
            <a:off x="457200" y="1676400"/>
            <a:ext cx="8686800" cy="4876800"/>
          </a:xfrm>
        </p:spPr>
        <p:txBody>
          <a:bodyPr>
            <a:normAutofit fontScale="92500" lnSpcReduction="10000"/>
          </a:bodyPr>
          <a:lstStyle/>
          <a:p>
            <a:pPr marL="0" indent="0" eaLnBrk="1" hangingPunct="1">
              <a:buClr>
                <a:schemeClr val="bg2">
                  <a:lumMod val="75000"/>
                </a:schemeClr>
              </a:buClr>
              <a:defRPr/>
            </a:pPr>
            <a:r>
              <a:rPr lang="en-US" sz="2200" dirty="0" smtClean="0">
                <a:solidFill>
                  <a:schemeClr val="tx1"/>
                </a:solidFill>
              </a:rPr>
              <a:t>Besides the moral imperative of keeping those in your employ safe, there are practical business reasons to emphasize safety:</a:t>
            </a:r>
          </a:p>
          <a:p>
            <a:pPr eaLnBrk="1" hangingPunct="1">
              <a:buClr>
                <a:schemeClr val="bg2">
                  <a:lumMod val="75000"/>
                </a:schemeClr>
              </a:buClr>
              <a:defRPr/>
            </a:pPr>
            <a:endParaRPr lang="en-US" sz="2200" dirty="0" smtClean="0">
              <a:solidFill>
                <a:schemeClr val="tx1"/>
              </a:solidFill>
            </a:endParaRPr>
          </a:p>
          <a:p>
            <a:pPr eaLnBrk="1" hangingPunct="1">
              <a:buClr>
                <a:schemeClr val="bg2">
                  <a:lumMod val="75000"/>
                </a:schemeClr>
              </a:buClr>
              <a:defRPr/>
            </a:pPr>
            <a:endParaRPr lang="en-US" sz="2200" dirty="0" smtClean="0">
              <a:solidFill>
                <a:schemeClr val="tx1"/>
              </a:solidFill>
            </a:endParaRPr>
          </a:p>
          <a:p>
            <a:pPr eaLnBrk="1" hangingPunct="1">
              <a:buClr>
                <a:schemeClr val="bg2">
                  <a:lumMod val="75000"/>
                </a:schemeClr>
              </a:buClr>
              <a:defRPr/>
            </a:pPr>
            <a:endParaRPr lang="en-US" sz="2200" dirty="0">
              <a:solidFill>
                <a:schemeClr val="tx1"/>
              </a:solidFill>
            </a:endParaRPr>
          </a:p>
          <a:p>
            <a:pPr eaLnBrk="1" hangingPunct="1">
              <a:buClr>
                <a:schemeClr val="bg2">
                  <a:lumMod val="75000"/>
                </a:schemeClr>
              </a:buClr>
              <a:defRPr/>
            </a:pPr>
            <a:r>
              <a:rPr lang="en-US" sz="2200" dirty="0" smtClean="0">
                <a:solidFill>
                  <a:schemeClr val="tx1"/>
                </a:solidFill>
              </a:rPr>
              <a:t>Lower insurance costs (lower </a:t>
            </a:r>
            <a:r>
              <a:rPr lang="en-US" sz="2200" dirty="0" err="1" smtClean="0">
                <a:solidFill>
                  <a:schemeClr val="tx1"/>
                </a:solidFill>
              </a:rPr>
              <a:t>Xmod</a:t>
            </a:r>
            <a:r>
              <a:rPr lang="en-US" sz="2200" dirty="0" smtClean="0">
                <a:solidFill>
                  <a:schemeClr val="tx1"/>
                </a:solidFill>
              </a:rPr>
              <a:t>)</a:t>
            </a:r>
          </a:p>
          <a:p>
            <a:pPr eaLnBrk="1" hangingPunct="1">
              <a:buClr>
                <a:schemeClr val="bg2">
                  <a:lumMod val="75000"/>
                </a:schemeClr>
              </a:buClr>
              <a:defRPr/>
            </a:pPr>
            <a:r>
              <a:rPr lang="en-US" sz="2200" dirty="0" smtClean="0">
                <a:solidFill>
                  <a:schemeClr val="tx1"/>
                </a:solidFill>
              </a:rPr>
              <a:t>Less valuable time lost to injuries</a:t>
            </a:r>
          </a:p>
          <a:p>
            <a:pPr eaLnBrk="1" hangingPunct="1">
              <a:buClr>
                <a:schemeClr val="bg2">
                  <a:lumMod val="75000"/>
                </a:schemeClr>
              </a:buClr>
              <a:defRPr/>
            </a:pPr>
            <a:r>
              <a:rPr lang="en-US" sz="2200" dirty="0" smtClean="0">
                <a:solidFill>
                  <a:schemeClr val="tx1"/>
                </a:solidFill>
              </a:rPr>
              <a:t>Better morale, more loyalty</a:t>
            </a:r>
          </a:p>
          <a:p>
            <a:pPr eaLnBrk="1" hangingPunct="1">
              <a:buClr>
                <a:schemeClr val="bg2">
                  <a:lumMod val="75000"/>
                </a:schemeClr>
              </a:buClr>
              <a:defRPr/>
            </a:pPr>
            <a:endParaRPr lang="en-US" sz="2300" dirty="0" smtClean="0">
              <a:solidFill>
                <a:schemeClr val="tx1"/>
              </a:solidFill>
            </a:endParaRPr>
          </a:p>
          <a:p>
            <a:pPr eaLnBrk="1" hangingPunct="1">
              <a:buClr>
                <a:schemeClr val="bg2">
                  <a:lumMod val="75000"/>
                </a:schemeClr>
              </a:buClr>
              <a:defRPr/>
            </a:pPr>
            <a:endParaRPr lang="en-US" sz="2300" dirty="0" smtClean="0">
              <a:solidFill>
                <a:schemeClr val="tx1"/>
              </a:solidFill>
            </a:endParaRPr>
          </a:p>
          <a:p>
            <a:pPr eaLnBrk="1" hangingPunct="1">
              <a:buClr>
                <a:schemeClr val="bg2">
                  <a:lumMod val="75000"/>
                </a:schemeClr>
              </a:buClr>
              <a:defRPr/>
            </a:pPr>
            <a:endParaRPr lang="en-US" sz="2300" dirty="0" smtClean="0">
              <a:solidFill>
                <a:schemeClr val="tx1"/>
              </a:solidFill>
            </a:endParaRPr>
          </a:p>
          <a:p>
            <a:pPr eaLnBrk="1" hangingPunct="1">
              <a:buClr>
                <a:schemeClr val="bg2">
                  <a:lumMod val="75000"/>
                </a:schemeClr>
              </a:buClr>
              <a:defRPr/>
            </a:pPr>
            <a:endParaRPr lang="en-US" sz="2300" dirty="0">
              <a:solidFill>
                <a:schemeClr val="tx1"/>
              </a:solidFill>
            </a:endParaRPr>
          </a:p>
          <a:p>
            <a:pPr eaLnBrk="1" hangingPunct="1">
              <a:buClr>
                <a:schemeClr val="bg2">
                  <a:lumMod val="75000"/>
                </a:schemeClr>
              </a:buClr>
              <a:defRPr/>
            </a:pPr>
            <a:endParaRPr lang="en-US" sz="2300" dirty="0" smtClean="0">
              <a:solidFill>
                <a:schemeClr val="tx1"/>
              </a:solidFill>
            </a:endParaRPr>
          </a:p>
          <a:p>
            <a:pPr eaLnBrk="1" hangingPunct="1">
              <a:buClr>
                <a:schemeClr val="bg2">
                  <a:lumMod val="75000"/>
                </a:schemeClr>
              </a:buClr>
              <a:defRPr/>
            </a:pPr>
            <a:r>
              <a:rPr lang="en-US" sz="2300" dirty="0" smtClean="0">
                <a:solidFill>
                  <a:schemeClr val="tx1"/>
                </a:solidFill>
              </a:rPr>
              <a:t>			         </a:t>
            </a:r>
            <a:r>
              <a:rPr lang="en-US" sz="2000" b="1" i="1" dirty="0" smtClean="0">
                <a:solidFill>
                  <a:schemeClr val="accent2">
                    <a:lumMod val="75000"/>
                  </a:schemeClr>
                </a:solidFill>
              </a:rPr>
              <a:t>A single bad accident can sink your business</a:t>
            </a:r>
          </a:p>
          <a:p>
            <a:pPr eaLnBrk="1" hangingPunct="1">
              <a:buClr>
                <a:schemeClr val="bg2">
                  <a:lumMod val="75000"/>
                </a:schemeClr>
              </a:buClr>
              <a:defRPr/>
            </a:pPr>
            <a:endParaRPr lang="en-US" sz="23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743200"/>
            <a:ext cx="2211249" cy="2743200"/>
          </a:xfrm>
          <a:prstGeom prst="rect">
            <a:avLst/>
          </a:prstGeom>
        </p:spPr>
      </p:pic>
    </p:spTree>
    <p:extLst>
      <p:ext uri="{BB962C8B-B14F-4D97-AF65-F5344CB8AC3E}">
        <p14:creationId xmlns:p14="http://schemas.microsoft.com/office/powerpoint/2010/main" val="424756502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066800" y="1676400"/>
            <a:ext cx="7772400" cy="3429000"/>
          </a:xfrm>
        </p:spPr>
        <p:txBody>
          <a:bodyPr>
            <a:normAutofit/>
          </a:bodyPr>
          <a:lstStyle/>
          <a:p>
            <a:pPr marL="0" indent="0" eaLnBrk="1" hangingPunct="1">
              <a:buClr>
                <a:schemeClr val="bg2">
                  <a:lumMod val="75000"/>
                </a:schemeClr>
              </a:buClr>
              <a:defRPr/>
            </a:pPr>
            <a:r>
              <a:rPr lang="en-US" sz="2000" b="1" dirty="0" smtClean="0">
                <a:solidFill>
                  <a:schemeClr val="tx1"/>
                </a:solidFill>
              </a:rPr>
              <a:t>Subcontracting </a:t>
            </a:r>
            <a:r>
              <a:rPr lang="en-US" sz="2000" b="1" dirty="0" smtClean="0">
                <a:solidFill>
                  <a:schemeClr val="tx1"/>
                </a:solidFill>
              </a:rPr>
              <a:t>= potential loss of </a:t>
            </a:r>
            <a:r>
              <a:rPr lang="en-US" sz="2000" b="1" dirty="0" smtClean="0">
                <a:solidFill>
                  <a:schemeClr val="tx1"/>
                </a:solidFill>
              </a:rPr>
              <a:t>control/quality</a:t>
            </a:r>
          </a:p>
          <a:p>
            <a:pPr marL="0" indent="0" eaLnBrk="1" hangingPunct="1">
              <a:buClr>
                <a:schemeClr val="bg2">
                  <a:lumMod val="75000"/>
                </a:schemeClr>
              </a:buClr>
              <a:defRPr/>
            </a:pPr>
            <a:endParaRPr lang="en-US" sz="2000" b="1" dirty="0" smtClean="0">
              <a:solidFill>
                <a:schemeClr val="tx1"/>
              </a:solidFill>
            </a:endParaRPr>
          </a:p>
          <a:p>
            <a:pPr marL="0" indent="0" eaLnBrk="1" hangingPunct="1">
              <a:buClr>
                <a:schemeClr val="bg2">
                  <a:lumMod val="75000"/>
                </a:schemeClr>
              </a:buClr>
              <a:defRPr/>
            </a:pPr>
            <a:r>
              <a:rPr lang="en-US" sz="2000" dirty="0">
                <a:solidFill>
                  <a:schemeClr val="tx1"/>
                </a:solidFill>
              </a:rPr>
              <a:t>T</a:t>
            </a:r>
            <a:r>
              <a:rPr lang="en-US" sz="2000" dirty="0" smtClean="0">
                <a:solidFill>
                  <a:schemeClr val="tx1"/>
                </a:solidFill>
              </a:rPr>
              <a:t>rain </a:t>
            </a:r>
            <a:r>
              <a:rPr lang="en-US" sz="2000" dirty="0" smtClean="0">
                <a:solidFill>
                  <a:schemeClr val="tx1"/>
                </a:solidFill>
              </a:rPr>
              <a:t>and manage your own crews - they are your true asset</a:t>
            </a:r>
          </a:p>
          <a:p>
            <a:pPr marL="0" indent="0" eaLnBrk="1" hangingPunct="1">
              <a:buClr>
                <a:schemeClr val="bg2">
                  <a:lumMod val="75000"/>
                </a:schemeClr>
              </a:buClr>
              <a:defRPr/>
            </a:pPr>
            <a:r>
              <a:rPr lang="en-US" sz="2000" dirty="0" smtClean="0">
                <a:solidFill>
                  <a:schemeClr val="tx1"/>
                </a:solidFill>
              </a:rPr>
              <a:t> AND</a:t>
            </a:r>
          </a:p>
          <a:p>
            <a:pPr marL="0" indent="0" eaLnBrk="1" hangingPunct="1">
              <a:buClr>
                <a:schemeClr val="bg2">
                  <a:lumMod val="75000"/>
                </a:schemeClr>
              </a:buClr>
              <a:defRPr/>
            </a:pPr>
            <a:r>
              <a:rPr lang="en-US" sz="2000" dirty="0" smtClean="0">
                <a:solidFill>
                  <a:schemeClr val="tx1"/>
                </a:solidFill>
              </a:rPr>
              <a:t>Train your Project Managers to properly manage </a:t>
            </a:r>
            <a:r>
              <a:rPr lang="en-US" sz="2000" dirty="0" smtClean="0">
                <a:solidFill>
                  <a:schemeClr val="tx1"/>
                </a:solidFill>
              </a:rPr>
              <a:t>subcontractors</a:t>
            </a:r>
          </a:p>
          <a:p>
            <a:pPr marL="0" indent="0" eaLnBrk="1" hangingPunct="1">
              <a:buClr>
                <a:schemeClr val="bg2">
                  <a:lumMod val="75000"/>
                </a:schemeClr>
              </a:buClr>
              <a:defRPr/>
            </a:pPr>
            <a:r>
              <a:rPr lang="en-US" sz="2000" dirty="0" smtClean="0">
                <a:solidFill>
                  <a:schemeClr val="tx1"/>
                </a:solidFill>
              </a:rPr>
              <a:t>Look for subs with NABCEP certificants</a:t>
            </a:r>
            <a:endParaRPr lang="en-US" sz="2000" dirty="0" smtClean="0">
              <a:solidFill>
                <a:schemeClr val="tx1"/>
              </a:solidFill>
            </a:endParaRPr>
          </a:p>
          <a:p>
            <a:pPr marL="0" indent="0" eaLnBrk="1" hangingPunct="1">
              <a:buClr>
                <a:schemeClr val="bg2">
                  <a:lumMod val="75000"/>
                </a:schemeClr>
              </a:buClr>
              <a:defRPr/>
            </a:pPr>
            <a:r>
              <a:rPr lang="en-US" sz="2000" dirty="0" smtClean="0">
                <a:solidFill>
                  <a:schemeClr val="tx1"/>
                </a:solidFill>
              </a:rPr>
              <a:t>Treat your subcontractors well – </a:t>
            </a:r>
            <a:r>
              <a:rPr lang="en-US" sz="2000" dirty="0" smtClean="0">
                <a:solidFill>
                  <a:schemeClr val="tx1"/>
                </a:solidFill>
              </a:rPr>
              <a:t>their success is your success</a:t>
            </a:r>
            <a:endParaRPr lang="en-US" sz="2000" dirty="0">
              <a:solidFill>
                <a:schemeClr val="tx1"/>
              </a:solidFill>
            </a:endParaRPr>
          </a:p>
        </p:txBody>
      </p:sp>
      <p:sp>
        <p:nvSpPr>
          <p:cNvPr id="7" name="Title 1"/>
          <p:cNvSpPr>
            <a:spLocks noGrp="1"/>
          </p:cNvSpPr>
          <p:nvPr>
            <p:ph type="title"/>
          </p:nvPr>
        </p:nvSpPr>
        <p:spPr>
          <a:xfrm>
            <a:off x="228600" y="228600"/>
            <a:ext cx="5486400" cy="609600"/>
          </a:xfrm>
        </p:spPr>
        <p:txBody>
          <a:bodyPr>
            <a:normAutofit/>
          </a:bodyPr>
          <a:lstStyle/>
          <a:p>
            <a:pPr eaLnBrk="1" hangingPunct="1">
              <a:defRPr/>
            </a:pPr>
            <a:r>
              <a:rPr lang="en-US" b="1" dirty="0" smtClean="0"/>
              <a:t>Keep it tight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423558"/>
            <a:ext cx="3657600" cy="2434442"/>
          </a:xfrm>
          <a:prstGeom prst="rect">
            <a:avLst/>
          </a:prstGeom>
        </p:spPr>
      </p:pic>
    </p:spTree>
    <p:extLst>
      <p:ext uri="{BB962C8B-B14F-4D97-AF65-F5344CB8AC3E}">
        <p14:creationId xmlns:p14="http://schemas.microsoft.com/office/powerpoint/2010/main" val="355065900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228600"/>
            <a:ext cx="5486400" cy="609600"/>
          </a:xfrm>
        </p:spPr>
        <p:txBody>
          <a:bodyPr>
            <a:normAutofit/>
          </a:bodyPr>
          <a:lstStyle/>
          <a:p>
            <a:pPr eaLnBrk="1" hangingPunct="1">
              <a:defRPr/>
            </a:pPr>
            <a:r>
              <a:rPr lang="en-US" b="1" dirty="0" smtClean="0"/>
              <a:t>Size matters</a:t>
            </a:r>
            <a:endParaRPr lang="en-US" b="1" dirty="0"/>
          </a:p>
        </p:txBody>
      </p:sp>
      <p:sp>
        <p:nvSpPr>
          <p:cNvPr id="21506" name="Content Placeholder 2"/>
          <p:cNvSpPr>
            <a:spLocks noGrp="1"/>
          </p:cNvSpPr>
          <p:nvPr>
            <p:ph idx="1"/>
          </p:nvPr>
        </p:nvSpPr>
        <p:spPr>
          <a:xfrm>
            <a:off x="1066800" y="1600200"/>
            <a:ext cx="7200900" cy="2362200"/>
          </a:xfrm>
        </p:spPr>
        <p:txBody>
          <a:bodyPr>
            <a:normAutofit/>
          </a:bodyPr>
          <a:lstStyle/>
          <a:p>
            <a:pPr eaLnBrk="1" hangingPunct="1">
              <a:buClr>
                <a:schemeClr val="bg2">
                  <a:lumMod val="75000"/>
                </a:schemeClr>
              </a:buClr>
              <a:defRPr/>
            </a:pPr>
            <a:r>
              <a:rPr lang="en-US" sz="2000" b="1" dirty="0" smtClean="0">
                <a:solidFill>
                  <a:schemeClr val="tx1"/>
                </a:solidFill>
              </a:rPr>
              <a:t>Our recent Tipping Point:</a:t>
            </a:r>
          </a:p>
          <a:p>
            <a:pPr eaLnBrk="1" hangingPunct="1">
              <a:buClr>
                <a:schemeClr val="bg2">
                  <a:lumMod val="75000"/>
                </a:schemeClr>
              </a:buClr>
              <a:defRPr/>
            </a:pPr>
            <a:endParaRPr lang="en-US" sz="2000" b="1" dirty="0" smtClean="0">
              <a:solidFill>
                <a:schemeClr val="tx1"/>
              </a:solidFill>
            </a:endParaRPr>
          </a:p>
          <a:p>
            <a:pPr eaLnBrk="1" hangingPunct="1">
              <a:buClr>
                <a:schemeClr val="bg2">
                  <a:lumMod val="75000"/>
                </a:schemeClr>
              </a:buClr>
              <a:defRPr/>
            </a:pPr>
            <a:r>
              <a:rPr lang="en-US" sz="2000" dirty="0" smtClean="0">
                <a:solidFill>
                  <a:schemeClr val="tx1"/>
                </a:solidFill>
              </a:rPr>
              <a:t>Moving from 50 to </a:t>
            </a:r>
            <a:r>
              <a:rPr lang="en-US" sz="2000" dirty="0" smtClean="0">
                <a:solidFill>
                  <a:schemeClr val="tx1"/>
                </a:solidFill>
              </a:rPr>
              <a:t>85 </a:t>
            </a:r>
            <a:r>
              <a:rPr lang="en-US" sz="2000" dirty="0" smtClean="0">
                <a:solidFill>
                  <a:schemeClr val="tx1"/>
                </a:solidFill>
              </a:rPr>
              <a:t>people</a:t>
            </a:r>
          </a:p>
          <a:p>
            <a:pPr eaLnBrk="1" hangingPunct="1">
              <a:buClr>
                <a:schemeClr val="bg2">
                  <a:lumMod val="75000"/>
                </a:schemeClr>
              </a:buClr>
              <a:defRPr/>
            </a:pPr>
            <a:r>
              <a:rPr lang="en-US" sz="2000" dirty="0" smtClean="0">
                <a:solidFill>
                  <a:schemeClr val="tx1"/>
                </a:solidFill>
              </a:rPr>
              <a:t>New Quality Assurance Specialist</a:t>
            </a:r>
          </a:p>
          <a:p>
            <a:pPr eaLnBrk="1" hangingPunct="1">
              <a:buClr>
                <a:schemeClr val="bg2">
                  <a:lumMod val="75000"/>
                </a:schemeClr>
              </a:buClr>
              <a:defRPr/>
            </a:pPr>
            <a:r>
              <a:rPr lang="en-US" sz="2000" dirty="0" smtClean="0">
                <a:solidFill>
                  <a:schemeClr val="tx1"/>
                </a:solidFill>
              </a:rPr>
              <a:t>New Technical </a:t>
            </a:r>
            <a:r>
              <a:rPr lang="en-US" sz="2000" dirty="0" smtClean="0">
                <a:solidFill>
                  <a:schemeClr val="tx1"/>
                </a:solidFill>
              </a:rPr>
              <a:t>Innovation and Excellence </a:t>
            </a:r>
            <a:r>
              <a:rPr lang="en-US" sz="2000" dirty="0" smtClean="0">
                <a:solidFill>
                  <a:schemeClr val="tx1"/>
                </a:solidFill>
              </a:rPr>
              <a:t>senior position</a:t>
            </a:r>
          </a:p>
          <a:p>
            <a:pPr eaLnBrk="1" hangingPunct="1">
              <a:buClr>
                <a:schemeClr val="bg2">
                  <a:lumMod val="75000"/>
                </a:schemeClr>
              </a:buClr>
              <a:defRPr/>
            </a:pPr>
            <a:r>
              <a:rPr lang="en-US" sz="2000" dirty="0" smtClean="0">
                <a:solidFill>
                  <a:schemeClr val="tx1"/>
                </a:solidFill>
              </a:rPr>
              <a:t>Chief Superintendent has more time allocated to safety now</a:t>
            </a:r>
          </a:p>
          <a:p>
            <a:pPr eaLnBrk="1" hangingPunct="1">
              <a:buClr>
                <a:schemeClr val="bg2">
                  <a:lumMod val="75000"/>
                </a:schemeClr>
              </a:buClr>
              <a:defRPr/>
            </a:pPr>
            <a:endParaRPr lang="en-US" sz="23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632" y="4114800"/>
            <a:ext cx="4752203" cy="2668104"/>
          </a:xfrm>
          <a:prstGeom prst="rect">
            <a:avLst/>
          </a:prstGeom>
        </p:spPr>
      </p:pic>
    </p:spTree>
    <p:extLst>
      <p:ext uri="{BB962C8B-B14F-4D97-AF65-F5344CB8AC3E}">
        <p14:creationId xmlns:p14="http://schemas.microsoft.com/office/powerpoint/2010/main" val="2518081268"/>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Swooptheme Rev.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Swooptheme Rev. 2</Template>
  <TotalTime>14729</TotalTime>
  <Words>3486</Words>
  <Application>Microsoft Office PowerPoint</Application>
  <PresentationFormat>On-screen Show (4:3)</PresentationFormat>
  <Paragraphs>157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Corbel</vt:lpstr>
      <vt:lpstr>Helvetica</vt:lpstr>
      <vt:lpstr>Swooptheme Rev. 2</vt:lpstr>
      <vt:lpstr>Connecting Business Strategy to NABCEP Key Job Tasks</vt:lpstr>
      <vt:lpstr>Sun Light &amp; Power – Experience &amp; Capabilities</vt:lpstr>
      <vt:lpstr>Sun Light &amp; Power – Values and Commitment</vt:lpstr>
      <vt:lpstr>Aligning around Quality/NABCEP</vt:lpstr>
      <vt:lpstr>The people are the company </vt:lpstr>
      <vt:lpstr>Making NABCEP count</vt:lpstr>
      <vt:lpstr>Safety is paramount</vt:lpstr>
      <vt:lpstr>Keep it tight</vt:lpstr>
      <vt:lpstr>Size matters</vt:lpstr>
      <vt:lpstr>PowerPoint Presentation</vt:lpstr>
      <vt:lpstr>CONTACT INFORMATION</vt:lpstr>
    </vt:vector>
  </TitlesOfParts>
  <Company>Sun Light and Power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dc:creator>
  <cp:lastModifiedBy>Gary Gerber</cp:lastModifiedBy>
  <cp:revision>311</cp:revision>
  <dcterms:created xsi:type="dcterms:W3CDTF">2010-08-04T22:35:07Z</dcterms:created>
  <dcterms:modified xsi:type="dcterms:W3CDTF">2017-03-22T13:35:01Z</dcterms:modified>
</cp:coreProperties>
</file>