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7" r:id="rId3"/>
    <p:sldId id="258" r:id="rId4"/>
    <p:sldId id="264" r:id="rId5"/>
    <p:sldId id="261" r:id="rId6"/>
    <p:sldId id="263" r:id="rId7"/>
    <p:sldId id="259" r:id="rId8"/>
    <p:sldId id="266" r:id="rId9"/>
    <p:sldId id="260"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64216" autoAdjust="0"/>
  </p:normalViewPr>
  <p:slideViewPr>
    <p:cSldViewPr snapToGrid="0" snapToObjects="1">
      <p:cViewPr varScale="1">
        <p:scale>
          <a:sx n="49" d="100"/>
          <a:sy n="49" d="100"/>
        </p:scale>
        <p:origin x="-21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F59A6E-2AC5-8D42-A558-C0F3C6334D04}" type="datetimeFigureOut">
              <a:rPr lang="en-US" smtClean="0"/>
              <a:t>3/22/17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A8DB3-DE0D-B349-8727-E10906B13969}" type="slidenum">
              <a:rPr lang="en-US" smtClean="0"/>
              <a:t>‹#›</a:t>
            </a:fld>
            <a:endParaRPr lang="en-US"/>
          </a:p>
        </p:txBody>
      </p:sp>
    </p:spTree>
    <p:extLst>
      <p:ext uri="{BB962C8B-B14F-4D97-AF65-F5344CB8AC3E}">
        <p14:creationId xmlns:p14="http://schemas.microsoft.com/office/powerpoint/2010/main" val="37314681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Talk about personal goals in and</a:t>
            </a:r>
            <a:r>
              <a:rPr lang="en-US" sz="1800" baseline="0" dirty="0" smtClean="0"/>
              <a:t> how respect always drives decision making.</a:t>
            </a:r>
          </a:p>
          <a:p>
            <a:r>
              <a:rPr lang="en-US" sz="1800" dirty="0" smtClean="0"/>
              <a:t>Talk about growth</a:t>
            </a:r>
            <a:r>
              <a:rPr lang="en-US" sz="1800" baseline="0" dirty="0" smtClean="0"/>
              <a:t> and the “being happy” trade off for me..</a:t>
            </a:r>
          </a:p>
          <a:p>
            <a:r>
              <a:rPr lang="en-US" sz="1800" baseline="0" dirty="0" smtClean="0"/>
              <a:t>Sustainability in business and life. Shorter work weeks. </a:t>
            </a:r>
          </a:p>
          <a:p>
            <a:r>
              <a:rPr lang="en-US" sz="1800" baseline="0" dirty="0" smtClean="0"/>
              <a:t>Being critical of our processes and refining them.</a:t>
            </a:r>
          </a:p>
          <a:p>
            <a:r>
              <a:rPr lang="en-US" sz="1800" dirty="0" smtClean="0"/>
              <a:t>Our guys know our commitment to quality. They see it everyday and in our continuing commitment to NABCEP education and standards. We use NACEP as our “moral business compass”</a:t>
            </a:r>
            <a:endParaRPr lang="en-US" sz="1800" dirty="0"/>
          </a:p>
        </p:txBody>
      </p:sp>
      <p:sp>
        <p:nvSpPr>
          <p:cNvPr id="4" name="Slide Number Placeholder 3"/>
          <p:cNvSpPr>
            <a:spLocks noGrp="1"/>
          </p:cNvSpPr>
          <p:nvPr>
            <p:ph type="sldNum" sz="quarter" idx="10"/>
          </p:nvPr>
        </p:nvSpPr>
        <p:spPr/>
        <p:txBody>
          <a:bodyPr/>
          <a:lstStyle/>
          <a:p>
            <a:fld id="{781A8DB3-DE0D-B349-8727-E10906B13969}" type="slidenum">
              <a:rPr lang="en-US" smtClean="0"/>
              <a:t>3</a:t>
            </a:fld>
            <a:endParaRPr lang="en-US"/>
          </a:p>
        </p:txBody>
      </p:sp>
    </p:spTree>
    <p:extLst>
      <p:ext uri="{BB962C8B-B14F-4D97-AF65-F5344CB8AC3E}">
        <p14:creationId xmlns:p14="http://schemas.microsoft.com/office/powerpoint/2010/main" val="4065091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-Show of hands about business sizes? 10-12</a:t>
            </a:r>
            <a:r>
              <a:rPr lang="en-US" sz="2000" baseline="0" dirty="0" smtClean="0"/>
              <a:t> and under.</a:t>
            </a:r>
            <a:endParaRPr lang="en-US" sz="2000" dirty="0" smtClean="0"/>
          </a:p>
          <a:p>
            <a:r>
              <a:rPr lang="en-US" sz="2000" dirty="0" smtClean="0"/>
              <a:t>-How long did you train your salespeople? Do they gather all of the site data? </a:t>
            </a:r>
          </a:p>
          <a:p>
            <a:r>
              <a:rPr lang="en-US" sz="2000" baseline="0" dirty="0" smtClean="0"/>
              <a:t>-Training obviously ongoing but didn’t cut Brian loose for almost 8 months and how I’m still mentoring daily. Talk about 1</a:t>
            </a:r>
            <a:r>
              <a:rPr lang="en-US" sz="2000" baseline="30000" dirty="0" smtClean="0"/>
              <a:t>st</a:t>
            </a:r>
            <a:r>
              <a:rPr lang="en-US" sz="2000" baseline="0" dirty="0" smtClean="0"/>
              <a:t> scope with Brian.</a:t>
            </a:r>
          </a:p>
          <a:p>
            <a:r>
              <a:rPr lang="en-US" sz="2000" baseline="0" dirty="0" smtClean="0"/>
              <a:t>-System scope/intake SOP had to be stressed.</a:t>
            </a:r>
          </a:p>
          <a:p>
            <a:r>
              <a:rPr lang="en-US" sz="2000" baseline="0" dirty="0" smtClean="0"/>
              <a:t>- Stressing that cheaper isn’t always the best value. Strength of company is measured in more ways than gross sales. Commitment to craft, community, and strong customer relationships.</a:t>
            </a:r>
            <a:endParaRPr lang="en-US" sz="2000" dirty="0" smtClean="0"/>
          </a:p>
          <a:p>
            <a:r>
              <a:rPr lang="en-US" sz="2000" dirty="0" smtClean="0"/>
              <a:t>-Compensation? Talk about </a:t>
            </a:r>
            <a:r>
              <a:rPr lang="en-US" sz="1800" dirty="0" smtClean="0"/>
              <a:t>Brian</a:t>
            </a:r>
            <a:r>
              <a:rPr lang="en-US" sz="2000" baseline="0" dirty="0" smtClean="0"/>
              <a:t> and an hourly employee. </a:t>
            </a:r>
            <a:r>
              <a:rPr lang="en-US" sz="2000" baseline="0" dirty="0" err="1" smtClean="0"/>
              <a:t>Didn</a:t>
            </a:r>
            <a:r>
              <a:rPr lang="uk-UA" sz="2000" baseline="0" dirty="0" smtClean="0"/>
              <a:t>’</a:t>
            </a:r>
            <a:r>
              <a:rPr lang="en-US" sz="2000" baseline="0" dirty="0" smtClean="0"/>
              <a:t>t want sales to be the sole driver. Quality customers are our target and growth (or more precisely the rapid growth model) only model I think has not proven to be all that successful. I want my salesman to be confident and not feel like he’s taking food off the table and save us the headaches down the road.</a:t>
            </a:r>
          </a:p>
        </p:txBody>
      </p:sp>
      <p:sp>
        <p:nvSpPr>
          <p:cNvPr id="4" name="Slide Number Placeholder 3"/>
          <p:cNvSpPr>
            <a:spLocks noGrp="1"/>
          </p:cNvSpPr>
          <p:nvPr>
            <p:ph type="sldNum" sz="quarter" idx="10"/>
          </p:nvPr>
        </p:nvSpPr>
        <p:spPr/>
        <p:txBody>
          <a:bodyPr/>
          <a:lstStyle/>
          <a:p>
            <a:fld id="{781A8DB3-DE0D-B349-8727-E10906B13969}" type="slidenum">
              <a:rPr lang="en-US" smtClean="0"/>
              <a:t>5</a:t>
            </a:fld>
            <a:endParaRPr lang="en-US"/>
          </a:p>
        </p:txBody>
      </p:sp>
    </p:spTree>
    <p:extLst>
      <p:ext uri="{BB962C8B-B14F-4D97-AF65-F5344CB8AC3E}">
        <p14:creationId xmlns:p14="http://schemas.microsoft.com/office/powerpoint/2010/main" val="1008807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how different people have different</a:t>
            </a:r>
            <a:r>
              <a:rPr lang="en-US" baseline="0" dirty="0" smtClean="0"/>
              <a:t> means of assessing value. What type of system is going to meet the clients expectations. He’s got to get into what the clients really want.</a:t>
            </a:r>
          </a:p>
          <a:p>
            <a:r>
              <a:rPr lang="en-US" baseline="0" dirty="0" smtClean="0"/>
              <a:t>LG offering, our process from start to finish and the communication that keeps them involved in the project, How’s this going to look in 20 years? Then the wrap up/ongoing support.</a:t>
            </a:r>
          </a:p>
          <a:p>
            <a:r>
              <a:rPr lang="en-US" baseline="0" dirty="0" smtClean="0"/>
              <a:t>Knowing our strengths and playing to them. Talk about </a:t>
            </a:r>
            <a:r>
              <a:rPr lang="en-US" baseline="0" dirty="0" err="1" smtClean="0"/>
              <a:t>Enphase</a:t>
            </a:r>
            <a:r>
              <a:rPr lang="en-US" baseline="0" dirty="0" smtClean="0"/>
              <a:t> and how that model makes it easier for the salesman to sell.</a:t>
            </a:r>
          </a:p>
          <a:p>
            <a:r>
              <a:rPr lang="en-US" baseline="0" dirty="0" smtClean="0"/>
              <a:t>Don</a:t>
            </a:r>
            <a:r>
              <a:rPr lang="uk-UA" baseline="0" dirty="0" smtClean="0"/>
              <a:t>’</a:t>
            </a:r>
            <a:r>
              <a:rPr lang="en-US" baseline="0" dirty="0" smtClean="0"/>
              <a:t>t expect a green salesperson to jump into off grid design right off the bat.</a:t>
            </a:r>
          </a:p>
          <a:p>
            <a:r>
              <a:rPr lang="en-US" baseline="0" dirty="0" smtClean="0"/>
              <a:t>Touch on how all of the financial modeling tools/techniques we’re having to through them out the window and start over. </a:t>
            </a:r>
          </a:p>
          <a:p>
            <a:r>
              <a:rPr lang="en-US" baseline="0" dirty="0" smtClean="0"/>
              <a:t>What drivers can we use that are not all about ROI. If you sell a more expensive product that has ROI numbers that are greater than the contract</a:t>
            </a:r>
            <a:endParaRPr lang="en-US" dirty="0"/>
          </a:p>
        </p:txBody>
      </p:sp>
      <p:sp>
        <p:nvSpPr>
          <p:cNvPr id="4" name="Slide Number Placeholder 3"/>
          <p:cNvSpPr>
            <a:spLocks noGrp="1"/>
          </p:cNvSpPr>
          <p:nvPr>
            <p:ph type="sldNum" sz="quarter" idx="10"/>
          </p:nvPr>
        </p:nvSpPr>
        <p:spPr/>
        <p:txBody>
          <a:bodyPr/>
          <a:lstStyle/>
          <a:p>
            <a:fld id="{781A8DB3-DE0D-B349-8727-E10906B13969}" type="slidenum">
              <a:rPr lang="en-US" smtClean="0"/>
              <a:t>6</a:t>
            </a:fld>
            <a:endParaRPr lang="en-US"/>
          </a:p>
        </p:txBody>
      </p:sp>
    </p:spTree>
    <p:extLst>
      <p:ext uri="{BB962C8B-B14F-4D97-AF65-F5344CB8AC3E}">
        <p14:creationId xmlns:p14="http://schemas.microsoft.com/office/powerpoint/2010/main" val="197691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briefly about the net metering changes and methodologies.</a:t>
            </a:r>
          </a:p>
          <a:p>
            <a:r>
              <a:rPr lang="en-US" dirty="0" smtClean="0"/>
              <a:t>AZ legislative restrictions and how that has changed the landscape for solar adoption. Consumer</a:t>
            </a:r>
            <a:r>
              <a:rPr lang="en-US" baseline="0" dirty="0" smtClean="0"/>
              <a:t> protection driven but also poorly conceived and backed by competing (utility) business models.</a:t>
            </a:r>
          </a:p>
          <a:p>
            <a:r>
              <a:rPr lang="en-US" baseline="0" dirty="0" smtClean="0"/>
              <a:t>Talk briefly on finer points/restrictions. Longer interconnection approval times. Financial modeling that has to show rates without solar, with solar and +-5%.</a:t>
            </a:r>
            <a:endParaRPr lang="en-US" dirty="0"/>
          </a:p>
        </p:txBody>
      </p:sp>
      <p:sp>
        <p:nvSpPr>
          <p:cNvPr id="4" name="Slide Number Placeholder 3"/>
          <p:cNvSpPr>
            <a:spLocks noGrp="1"/>
          </p:cNvSpPr>
          <p:nvPr>
            <p:ph type="sldNum" sz="quarter" idx="10"/>
          </p:nvPr>
        </p:nvSpPr>
        <p:spPr/>
        <p:txBody>
          <a:bodyPr/>
          <a:lstStyle/>
          <a:p>
            <a:fld id="{781A8DB3-DE0D-B349-8727-E10906B13969}" type="slidenum">
              <a:rPr lang="en-US" smtClean="0"/>
              <a:t>7</a:t>
            </a:fld>
            <a:endParaRPr lang="en-US"/>
          </a:p>
        </p:txBody>
      </p:sp>
    </p:spTree>
    <p:extLst>
      <p:ext uri="{BB962C8B-B14F-4D97-AF65-F5344CB8AC3E}">
        <p14:creationId xmlns:p14="http://schemas.microsoft.com/office/powerpoint/2010/main" val="566600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assumption of 50% consumption and how low pricing has to get to get to simple 10 year ROI</a:t>
            </a:r>
            <a:endParaRPr lang="en-US" dirty="0"/>
          </a:p>
        </p:txBody>
      </p:sp>
      <p:sp>
        <p:nvSpPr>
          <p:cNvPr id="4" name="Slide Number Placeholder 3"/>
          <p:cNvSpPr>
            <a:spLocks noGrp="1"/>
          </p:cNvSpPr>
          <p:nvPr>
            <p:ph type="sldNum" sz="quarter" idx="10"/>
          </p:nvPr>
        </p:nvSpPr>
        <p:spPr/>
        <p:txBody>
          <a:bodyPr/>
          <a:lstStyle/>
          <a:p>
            <a:fld id="{781A8DB3-DE0D-B349-8727-E10906B13969}" type="slidenum">
              <a:rPr lang="en-US" smtClean="0"/>
              <a:t>8</a:t>
            </a:fld>
            <a:endParaRPr lang="en-US"/>
          </a:p>
        </p:txBody>
      </p:sp>
    </p:spTree>
    <p:extLst>
      <p:ext uri="{BB962C8B-B14F-4D97-AF65-F5344CB8AC3E}">
        <p14:creationId xmlns:p14="http://schemas.microsoft.com/office/powerpoint/2010/main" val="3796716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Needs</a:t>
            </a:r>
          </a:p>
          <a:p>
            <a:r>
              <a:rPr lang="en-US" baseline="0" dirty="0" smtClean="0"/>
              <a:t>Smaller systems will become the norm.</a:t>
            </a:r>
          </a:p>
          <a:p>
            <a:r>
              <a:rPr lang="en-US" baseline="0" dirty="0" err="1" smtClean="0"/>
              <a:t>Enphase’s</a:t>
            </a:r>
            <a:r>
              <a:rPr lang="en-US" baseline="0" dirty="0" smtClean="0"/>
              <a:t> Energy management system where everything is simple and on one platform that can grow with new rates and customer desires.</a:t>
            </a:r>
          </a:p>
          <a:p>
            <a:r>
              <a:rPr lang="en-US" baseline="0" dirty="0" smtClean="0"/>
              <a:t>If its truly a ROI driver for the customer then we’ll need offer a lower cost product without hurting our efficiency and other value propositions. Lower cost module to keep the ROI at a level that will still encourage healthy adoption rates.</a:t>
            </a:r>
          </a:p>
          <a:p>
            <a:endParaRPr lang="en-US" baseline="0" dirty="0" smtClean="0"/>
          </a:p>
          <a:p>
            <a:r>
              <a:rPr lang="en-US" baseline="0" dirty="0" smtClean="0"/>
              <a:t>Expectations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Financial modeling becomes much more complex in that without proper interval</a:t>
            </a:r>
            <a:r>
              <a:rPr lang="en-US" baseline="0" dirty="0" smtClean="0"/>
              <a:t> data it’s very difficult to be accurate.</a:t>
            </a:r>
          </a:p>
          <a:p>
            <a:r>
              <a:rPr lang="en-US" baseline="0" dirty="0" smtClean="0"/>
              <a:t>Being clear about and documenting assumptions. If you don</a:t>
            </a:r>
            <a:r>
              <a:rPr lang="uk-UA" baseline="0" dirty="0" smtClean="0"/>
              <a:t>’</a:t>
            </a:r>
            <a:r>
              <a:rPr lang="en-US" baseline="0" dirty="0" smtClean="0"/>
              <a:t>t have the data, clear assumptions will help with customer confusion. Note Energy Sages number 1 reason for not purchasing – Customer Confusion</a:t>
            </a:r>
          </a:p>
          <a:p>
            <a:r>
              <a:rPr lang="en-US" baseline="0" dirty="0" smtClean="0"/>
              <a:t>Timelines for both proposals and installations may increase due to legislative restrictions. If you have to input loads of data into a tool, depending on format, could take a while. Also your first design might not be the best (orientation vs. load) and you may have to run several scenarios.</a:t>
            </a:r>
          </a:p>
          <a:p>
            <a:r>
              <a:rPr lang="en-US" baseline="0" dirty="0" smtClean="0"/>
              <a:t>Utilities have slowed installation timelines by giving themselves 60 days to approve an application for interconnection.</a:t>
            </a:r>
          </a:p>
          <a:p>
            <a:endParaRPr lang="en-US" dirty="0"/>
          </a:p>
        </p:txBody>
      </p:sp>
      <p:sp>
        <p:nvSpPr>
          <p:cNvPr id="4" name="Slide Number Placeholder 3"/>
          <p:cNvSpPr>
            <a:spLocks noGrp="1"/>
          </p:cNvSpPr>
          <p:nvPr>
            <p:ph type="sldNum" sz="quarter" idx="10"/>
          </p:nvPr>
        </p:nvSpPr>
        <p:spPr/>
        <p:txBody>
          <a:bodyPr/>
          <a:lstStyle/>
          <a:p>
            <a:fld id="{781A8DB3-DE0D-B349-8727-E10906B13969}" type="slidenum">
              <a:rPr lang="en-US" smtClean="0"/>
              <a:t>9</a:t>
            </a:fld>
            <a:endParaRPr lang="en-US"/>
          </a:p>
        </p:txBody>
      </p:sp>
    </p:spTree>
    <p:extLst>
      <p:ext uri="{BB962C8B-B14F-4D97-AF65-F5344CB8AC3E}">
        <p14:creationId xmlns:p14="http://schemas.microsoft.com/office/powerpoint/2010/main" val="4103339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spend time with our people in the field, on sales calls, and recreationally. This helps them understand our commitment to quality in both professional and</a:t>
            </a:r>
            <a:r>
              <a:rPr lang="en-US" baseline="0" dirty="0" smtClean="0"/>
              <a:t> personal situations.</a:t>
            </a:r>
          </a:p>
          <a:p>
            <a:endParaRPr lang="en-US" baseline="0" dirty="0" smtClean="0"/>
          </a:p>
          <a:p>
            <a:r>
              <a:rPr lang="en-US" baseline="0" dirty="0" smtClean="0"/>
              <a:t>Talk about SASSB and how that experience forged a better product and continues to this day in policy battles. Trade organizations are great but they only make the introductions. SASSB allowed us to really expand those relationships and really share valuable information amongst each other.</a:t>
            </a:r>
            <a:endParaRPr lang="en-US" dirty="0"/>
          </a:p>
        </p:txBody>
      </p:sp>
      <p:sp>
        <p:nvSpPr>
          <p:cNvPr id="4" name="Slide Number Placeholder 3"/>
          <p:cNvSpPr>
            <a:spLocks noGrp="1"/>
          </p:cNvSpPr>
          <p:nvPr>
            <p:ph type="sldNum" sz="quarter" idx="10"/>
          </p:nvPr>
        </p:nvSpPr>
        <p:spPr/>
        <p:txBody>
          <a:bodyPr/>
          <a:lstStyle/>
          <a:p>
            <a:fld id="{781A8DB3-DE0D-B349-8727-E10906B13969}" type="slidenum">
              <a:rPr lang="en-US" smtClean="0"/>
              <a:t>10</a:t>
            </a:fld>
            <a:endParaRPr lang="en-US"/>
          </a:p>
        </p:txBody>
      </p:sp>
    </p:spTree>
    <p:extLst>
      <p:ext uri="{BB962C8B-B14F-4D97-AF65-F5344CB8AC3E}">
        <p14:creationId xmlns:p14="http://schemas.microsoft.com/office/powerpoint/2010/main" val="3684369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 talk about SASSB and how much reaching out to colleagues helped Net Zero grow</a:t>
            </a:r>
            <a:r>
              <a:rPr lang="en-US" baseline="0" dirty="0" smtClean="0"/>
              <a:t> with the sharing of best practices.</a:t>
            </a:r>
            <a:r>
              <a:rPr lang="en-US" dirty="0" smtClean="0"/>
              <a:t> Also, how those</a:t>
            </a:r>
            <a:r>
              <a:rPr lang="en-US" baseline="0" dirty="0" smtClean="0"/>
              <a:t> relationships continue to help in collaborative actions on both technical and </a:t>
            </a:r>
            <a:r>
              <a:rPr lang="en-US" baseline="0" smtClean="0"/>
              <a:t>policy fronts.</a:t>
            </a:r>
            <a:endParaRPr lang="en-US" dirty="0"/>
          </a:p>
        </p:txBody>
      </p:sp>
      <p:sp>
        <p:nvSpPr>
          <p:cNvPr id="4" name="Slide Number Placeholder 3"/>
          <p:cNvSpPr>
            <a:spLocks noGrp="1"/>
          </p:cNvSpPr>
          <p:nvPr>
            <p:ph type="sldNum" sz="quarter" idx="10"/>
          </p:nvPr>
        </p:nvSpPr>
        <p:spPr/>
        <p:txBody>
          <a:bodyPr/>
          <a:lstStyle/>
          <a:p>
            <a:fld id="{781A8DB3-DE0D-B349-8727-E10906B13969}" type="slidenum">
              <a:rPr lang="en-US" smtClean="0"/>
              <a:t>11</a:t>
            </a:fld>
            <a:endParaRPr lang="en-US"/>
          </a:p>
        </p:txBody>
      </p:sp>
    </p:spTree>
    <p:extLst>
      <p:ext uri="{BB962C8B-B14F-4D97-AF65-F5344CB8AC3E}">
        <p14:creationId xmlns:p14="http://schemas.microsoft.com/office/powerpoint/2010/main" val="63591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A2F0292D-1797-49A5-8D2D-8D50C72EF3CC}" type="datetimeFigureOut">
              <a:rPr lang="en-US" smtClean="0"/>
              <a:t>3/22/17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3/22/17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2F0292D-1797-49A5-8D2D-8D50C72EF3C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3/22/17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A2F0292D-1797-49A5-8D2D-8D50C72EF3CC}" type="datetimeFigureOut">
              <a:rPr lang="en-US" smtClean="0"/>
              <a:t>3/22/17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D6CC888B-D9F9-4E54-B722-F151A9F45E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NABCEP Conference March 22</a:t>
            </a:r>
            <a:r>
              <a:rPr lang="en-US" sz="2400" baseline="30000" dirty="0" smtClean="0"/>
              <a:t>nd</a:t>
            </a:r>
            <a:r>
              <a:rPr lang="en-US" sz="2400" dirty="0" smtClean="0"/>
              <a:t>, 2017</a:t>
            </a:r>
            <a:endParaRPr lang="en-US" sz="2400" dirty="0"/>
          </a:p>
        </p:txBody>
      </p:sp>
      <p:sp>
        <p:nvSpPr>
          <p:cNvPr id="3" name="Subtitle 2"/>
          <p:cNvSpPr>
            <a:spLocks noGrp="1"/>
          </p:cNvSpPr>
          <p:nvPr>
            <p:ph type="subTitle" idx="1"/>
          </p:nvPr>
        </p:nvSpPr>
        <p:spPr/>
        <p:txBody>
          <a:bodyPr>
            <a:normAutofit/>
          </a:bodyPr>
          <a:lstStyle/>
          <a:p>
            <a:r>
              <a:rPr lang="en-US" sz="1800" dirty="0" smtClean="0"/>
              <a:t>Chad Waits </a:t>
            </a:r>
          </a:p>
          <a:p>
            <a:r>
              <a:rPr lang="en-US" sz="1800" dirty="0" smtClean="0"/>
              <a:t>Net Zero Solar</a:t>
            </a:r>
            <a:endParaRPr lang="en-US" sz="1800" dirty="0"/>
          </a:p>
        </p:txBody>
      </p:sp>
      <p:pic>
        <p:nvPicPr>
          <p:cNvPr id="4" name="Picture 3" descr="Transparent-Logo-for-Autocad Proposal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15128853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and External Relationships</a:t>
            </a:r>
            <a:endParaRPr lang="en-US" dirty="0"/>
          </a:p>
        </p:txBody>
      </p:sp>
      <p:sp>
        <p:nvSpPr>
          <p:cNvPr id="3" name="Content Placeholder 2"/>
          <p:cNvSpPr>
            <a:spLocks noGrp="1"/>
          </p:cNvSpPr>
          <p:nvPr>
            <p:ph idx="1"/>
          </p:nvPr>
        </p:nvSpPr>
        <p:spPr/>
        <p:txBody>
          <a:bodyPr/>
          <a:lstStyle/>
          <a:p>
            <a:r>
              <a:rPr lang="en-US" dirty="0" smtClean="0"/>
              <a:t>Stay connected to your teammates.</a:t>
            </a:r>
          </a:p>
          <a:p>
            <a:r>
              <a:rPr lang="en-US" dirty="0" smtClean="0"/>
              <a:t>May also help to engage competitors/colleagues.</a:t>
            </a:r>
          </a:p>
          <a:p>
            <a:pPr lvl="1"/>
            <a:r>
              <a:rPr lang="en-US" dirty="0" smtClean="0"/>
              <a:t>Policy partners</a:t>
            </a:r>
          </a:p>
          <a:p>
            <a:pPr lvl="1"/>
            <a:r>
              <a:rPr lang="en-US" dirty="0" smtClean="0"/>
              <a:t>Can also assist in sharing best practices</a:t>
            </a:r>
            <a:endParaRPr lang="en-US" dirty="0"/>
          </a:p>
        </p:txBody>
      </p:sp>
      <p:pic>
        <p:nvPicPr>
          <p:cNvPr id="4" name="Picture 3" descr="Transparent-Logo-for-Autocad Proposal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412692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Wrap up</a:t>
            </a:r>
            <a:endParaRPr lang="en-US" sz="3200" dirty="0"/>
          </a:p>
        </p:txBody>
      </p:sp>
      <p:sp>
        <p:nvSpPr>
          <p:cNvPr id="3" name="Content Placeholder 2"/>
          <p:cNvSpPr>
            <a:spLocks noGrp="1"/>
          </p:cNvSpPr>
          <p:nvPr>
            <p:ph idx="1"/>
          </p:nvPr>
        </p:nvSpPr>
        <p:spPr/>
        <p:txBody>
          <a:bodyPr/>
          <a:lstStyle/>
          <a:p>
            <a:r>
              <a:rPr lang="en-US" dirty="0" smtClean="0"/>
              <a:t>NABCEP is our moral business compass</a:t>
            </a:r>
          </a:p>
          <a:p>
            <a:r>
              <a:rPr lang="en-US" dirty="0" smtClean="0"/>
              <a:t>Business strategies propagate from NABCEP guidelines.</a:t>
            </a:r>
          </a:p>
          <a:p>
            <a:r>
              <a:rPr lang="en-US" dirty="0" smtClean="0"/>
              <a:t>New challenges will continually require shifts in strategy.</a:t>
            </a:r>
          </a:p>
          <a:p>
            <a:r>
              <a:rPr lang="en-US" dirty="0" smtClean="0"/>
              <a:t>Spend time with your people and your colleagues.</a:t>
            </a:r>
            <a:endParaRPr lang="en-US" dirty="0"/>
          </a:p>
        </p:txBody>
      </p:sp>
      <p:pic>
        <p:nvPicPr>
          <p:cNvPr id="4" name="Picture 3" descr="Transparent-Logo-for-Autocad Proposal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38457441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Company and NABCEP History</a:t>
            </a:r>
            <a:endParaRPr lang="en-US" sz="3200" dirty="0"/>
          </a:p>
        </p:txBody>
      </p:sp>
      <p:sp>
        <p:nvSpPr>
          <p:cNvPr id="3" name="Content Placeholder 2"/>
          <p:cNvSpPr>
            <a:spLocks noGrp="1"/>
          </p:cNvSpPr>
          <p:nvPr>
            <p:ph idx="1"/>
          </p:nvPr>
        </p:nvSpPr>
        <p:spPr/>
        <p:txBody>
          <a:bodyPr/>
          <a:lstStyle/>
          <a:p>
            <a:r>
              <a:rPr lang="en-US" dirty="0" smtClean="0"/>
              <a:t>Started in solar in 2002</a:t>
            </a:r>
          </a:p>
          <a:p>
            <a:r>
              <a:rPr lang="en-US" dirty="0" smtClean="0"/>
              <a:t>NABCEP Certified in PV since 2007, SHW in 2010</a:t>
            </a:r>
          </a:p>
          <a:p>
            <a:r>
              <a:rPr lang="en-US" dirty="0" smtClean="0"/>
              <a:t>Opened Net Zero Solar in 2008</a:t>
            </a:r>
          </a:p>
          <a:p>
            <a:r>
              <a:rPr lang="en-US" dirty="0" smtClean="0"/>
              <a:t>Grid tied, Off grid, Water Pumping, Small commercial.</a:t>
            </a:r>
          </a:p>
          <a:p>
            <a:r>
              <a:rPr lang="en-US" dirty="0" smtClean="0"/>
              <a:t>10 Teammates</a:t>
            </a:r>
          </a:p>
          <a:p>
            <a:endParaRPr lang="en-US" dirty="0"/>
          </a:p>
        </p:txBody>
      </p:sp>
      <p:pic>
        <p:nvPicPr>
          <p:cNvPr id="4" name="Picture 3" descr="Transparent-Logo-for-Autocad Proposal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12251511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NABCEP?</a:t>
            </a:r>
            <a:endParaRPr lang="en-US" sz="3200" dirty="0"/>
          </a:p>
        </p:txBody>
      </p:sp>
      <p:sp>
        <p:nvSpPr>
          <p:cNvPr id="3" name="Content Placeholder 2"/>
          <p:cNvSpPr>
            <a:spLocks noGrp="1"/>
          </p:cNvSpPr>
          <p:nvPr>
            <p:ph idx="1"/>
          </p:nvPr>
        </p:nvSpPr>
        <p:spPr/>
        <p:txBody>
          <a:bodyPr/>
          <a:lstStyle/>
          <a:p>
            <a:r>
              <a:rPr lang="en-US" dirty="0" smtClean="0"/>
              <a:t>Where is the value in NABCEP for me personally?</a:t>
            </a:r>
          </a:p>
          <a:p>
            <a:pPr lvl="1"/>
            <a:r>
              <a:rPr lang="en-US" dirty="0" smtClean="0"/>
              <a:t>Respect</a:t>
            </a:r>
          </a:p>
          <a:p>
            <a:r>
              <a:rPr lang="en-US" dirty="0" smtClean="0"/>
              <a:t>Where is the value in NABCEP for my company?</a:t>
            </a:r>
          </a:p>
          <a:p>
            <a:pPr lvl="1"/>
            <a:r>
              <a:rPr lang="en-US" dirty="0" smtClean="0"/>
              <a:t>Sets standards and expectations for teammates.</a:t>
            </a:r>
          </a:p>
          <a:p>
            <a:pPr lvl="1"/>
            <a:r>
              <a:rPr lang="en-US" dirty="0" smtClean="0"/>
              <a:t>Outline for constant improvement.</a:t>
            </a:r>
          </a:p>
          <a:p>
            <a:endParaRPr lang="en-US" dirty="0" smtClean="0"/>
          </a:p>
          <a:p>
            <a:endParaRPr lang="en-US" dirty="0"/>
          </a:p>
        </p:txBody>
      </p:sp>
      <p:pic>
        <p:nvPicPr>
          <p:cNvPr id="4" name="Picture 3" descr="Transparent-Logo-for-Autocad Proposal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35122509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Topics</a:t>
            </a:r>
            <a:endParaRPr lang="en-US" sz="3200" dirty="0"/>
          </a:p>
        </p:txBody>
      </p:sp>
      <p:sp>
        <p:nvSpPr>
          <p:cNvPr id="3" name="Content Placeholder 2"/>
          <p:cNvSpPr>
            <a:spLocks noGrp="1"/>
          </p:cNvSpPr>
          <p:nvPr>
            <p:ph idx="1"/>
          </p:nvPr>
        </p:nvSpPr>
        <p:spPr/>
        <p:txBody>
          <a:bodyPr/>
          <a:lstStyle/>
          <a:p>
            <a:r>
              <a:rPr lang="en-US" dirty="0" smtClean="0"/>
              <a:t>Small business model of Owner sales and how we are making the transition to a salesman/employee sales.</a:t>
            </a:r>
          </a:p>
          <a:p>
            <a:r>
              <a:rPr lang="en-US" dirty="0" smtClean="0"/>
              <a:t>AZ regulatory challenges and how NABCEP has helped shape our strategy</a:t>
            </a:r>
          </a:p>
          <a:p>
            <a:r>
              <a:rPr lang="en-US" dirty="0" smtClean="0"/>
              <a:t>Internal and External Relationships</a:t>
            </a:r>
            <a:endParaRPr lang="en-US" dirty="0"/>
          </a:p>
        </p:txBody>
      </p:sp>
      <p:pic>
        <p:nvPicPr>
          <p:cNvPr id="4" name="Picture 3" descr="Transparent-Logo-for-Autocad Proposal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33668599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Owner to Salesman</a:t>
            </a:r>
            <a:r>
              <a:rPr lang="en-US" sz="3200" dirty="0"/>
              <a:t>-</a:t>
            </a:r>
            <a:r>
              <a:rPr lang="en-US" sz="3200" dirty="0" smtClean="0"/>
              <a:t>Employee Transition</a:t>
            </a:r>
            <a:endParaRPr lang="en-US" sz="3200" dirty="0"/>
          </a:p>
        </p:txBody>
      </p:sp>
      <p:sp>
        <p:nvSpPr>
          <p:cNvPr id="3" name="Content Placeholder 2"/>
          <p:cNvSpPr>
            <a:spLocks noGrp="1"/>
          </p:cNvSpPr>
          <p:nvPr>
            <p:ph idx="1"/>
          </p:nvPr>
        </p:nvSpPr>
        <p:spPr/>
        <p:txBody>
          <a:bodyPr/>
          <a:lstStyle/>
          <a:p>
            <a:r>
              <a:rPr lang="en-US" dirty="0" smtClean="0"/>
              <a:t>Tough letting things go</a:t>
            </a:r>
          </a:p>
          <a:p>
            <a:r>
              <a:rPr lang="en-US" dirty="0" smtClean="0"/>
              <a:t>Training, training, training</a:t>
            </a:r>
            <a:r>
              <a:rPr lang="is-IS" dirty="0" smtClean="0"/>
              <a:t>….</a:t>
            </a:r>
            <a:endParaRPr lang="en-US" dirty="0" smtClean="0"/>
          </a:p>
          <a:p>
            <a:r>
              <a:rPr lang="en-US" dirty="0" smtClean="0"/>
              <a:t>Articulating value</a:t>
            </a:r>
          </a:p>
          <a:p>
            <a:r>
              <a:rPr lang="en-US" dirty="0" smtClean="0"/>
              <a:t>Compensation models to drive quality sales?</a:t>
            </a:r>
          </a:p>
          <a:p>
            <a:endParaRPr lang="en-US" dirty="0" smtClean="0"/>
          </a:p>
          <a:p>
            <a:pPr lvl="1"/>
            <a:endParaRPr lang="en-US" dirty="0" smtClean="0"/>
          </a:p>
          <a:p>
            <a:endParaRPr lang="en-US" dirty="0"/>
          </a:p>
        </p:txBody>
      </p:sp>
      <p:pic>
        <p:nvPicPr>
          <p:cNvPr id="4" name="Picture 3" descr="Transparent-Logo-for-Autocad Proposal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23411149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Conveying Value Proposition and Site Analysis</a:t>
            </a:r>
            <a:endParaRPr lang="en-US" sz="3200" dirty="0"/>
          </a:p>
        </p:txBody>
      </p:sp>
      <p:sp>
        <p:nvSpPr>
          <p:cNvPr id="3" name="Content Placeholder 2"/>
          <p:cNvSpPr>
            <a:spLocks noGrp="1"/>
          </p:cNvSpPr>
          <p:nvPr>
            <p:ph idx="1"/>
          </p:nvPr>
        </p:nvSpPr>
        <p:spPr/>
        <p:txBody>
          <a:bodyPr/>
          <a:lstStyle/>
          <a:p>
            <a:r>
              <a:rPr lang="en-US" dirty="0"/>
              <a:t>M</a:t>
            </a:r>
            <a:r>
              <a:rPr lang="en-US" dirty="0" smtClean="0"/>
              <a:t>eeting peoples goals</a:t>
            </a:r>
          </a:p>
          <a:p>
            <a:r>
              <a:rPr lang="en-US" dirty="0" smtClean="0"/>
              <a:t>Quality products, services, and relationships</a:t>
            </a:r>
          </a:p>
          <a:p>
            <a:r>
              <a:rPr lang="en-US" dirty="0" smtClean="0"/>
              <a:t>Simple design techniques</a:t>
            </a:r>
          </a:p>
          <a:p>
            <a:r>
              <a:rPr lang="en-US" dirty="0" smtClean="0"/>
              <a:t>Moving away from the ROI sales model</a:t>
            </a:r>
          </a:p>
          <a:p>
            <a:endParaRPr lang="en-US" dirty="0"/>
          </a:p>
        </p:txBody>
      </p:sp>
      <p:pic>
        <p:nvPicPr>
          <p:cNvPr id="4" name="Picture 3" descr="Transparent-Logo-for-Autocad Proposal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344606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AZ Regulatory Challenges</a:t>
            </a:r>
            <a:endParaRPr lang="en-US" sz="3200" dirty="0"/>
          </a:p>
        </p:txBody>
      </p:sp>
      <p:sp>
        <p:nvSpPr>
          <p:cNvPr id="3" name="Content Placeholder 2"/>
          <p:cNvSpPr>
            <a:spLocks noGrp="1"/>
          </p:cNvSpPr>
          <p:nvPr>
            <p:ph idx="1"/>
          </p:nvPr>
        </p:nvSpPr>
        <p:spPr/>
        <p:txBody>
          <a:bodyPr/>
          <a:lstStyle/>
          <a:p>
            <a:r>
              <a:rPr lang="en-US" dirty="0" smtClean="0"/>
              <a:t>Net Metering decision – Value of Solar</a:t>
            </a:r>
          </a:p>
          <a:p>
            <a:pPr lvl="1"/>
            <a:r>
              <a:rPr lang="en-US" dirty="0" smtClean="0"/>
              <a:t>No more banking kWh’s</a:t>
            </a:r>
          </a:p>
          <a:p>
            <a:r>
              <a:rPr lang="en-US" dirty="0" smtClean="0"/>
              <a:t>New Export Rates for all utilities.</a:t>
            </a:r>
          </a:p>
          <a:p>
            <a:pPr lvl="1"/>
            <a:r>
              <a:rPr lang="en-US" dirty="0" smtClean="0"/>
              <a:t>Resource Comparison Proxy</a:t>
            </a:r>
          </a:p>
          <a:p>
            <a:pPr lvl="1"/>
            <a:r>
              <a:rPr lang="en-US" dirty="0" smtClean="0"/>
              <a:t>Avoided Cost Methodology</a:t>
            </a:r>
          </a:p>
          <a:p>
            <a:r>
              <a:rPr lang="en-US" dirty="0" smtClean="0"/>
              <a:t>Legislative restrictions on financial modeling.</a:t>
            </a:r>
          </a:p>
          <a:p>
            <a:pPr lvl="1"/>
            <a:endParaRPr lang="en-US" dirty="0"/>
          </a:p>
        </p:txBody>
      </p:sp>
      <p:pic>
        <p:nvPicPr>
          <p:cNvPr id="5" name="Picture 4" descr="Transparent-Logo-for-Autocad Proposal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40004665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7-03-20 at 7.54.20 AM.png"/>
          <p:cNvPicPr>
            <a:picLocks noGrp="1" noChangeAspect="1"/>
          </p:cNvPicPr>
          <p:nvPr>
            <p:ph idx="1"/>
          </p:nvPr>
        </p:nvPicPr>
        <p:blipFill>
          <a:blip r:embed="rId3">
            <a:extLst>
              <a:ext uri="{28A0092B-C50C-407E-A947-70E740481C1C}">
                <a14:useLocalDpi xmlns:a14="http://schemas.microsoft.com/office/drawing/2010/main" val="0"/>
              </a:ext>
            </a:extLst>
          </a:blip>
          <a:srcRect t="-22719" b="-22719"/>
          <a:stretch>
            <a:fillRect/>
          </a:stretch>
        </p:blipFill>
        <p:spPr>
          <a:xfrm>
            <a:off x="817633" y="0"/>
            <a:ext cx="7558018" cy="5648447"/>
          </a:xfrm>
        </p:spPr>
      </p:pic>
      <p:pic>
        <p:nvPicPr>
          <p:cNvPr id="5" name="Picture 4" descr="Transparent-Logo-for-Autocad Proposal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8894228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strategies have been born out of NABCEP?</a:t>
            </a:r>
            <a:endParaRPr lang="en-US" sz="3200" dirty="0"/>
          </a:p>
        </p:txBody>
      </p:sp>
      <p:sp>
        <p:nvSpPr>
          <p:cNvPr id="3" name="Content Placeholder 2"/>
          <p:cNvSpPr>
            <a:spLocks noGrp="1"/>
          </p:cNvSpPr>
          <p:nvPr>
            <p:ph idx="1"/>
          </p:nvPr>
        </p:nvSpPr>
        <p:spPr/>
        <p:txBody>
          <a:bodyPr/>
          <a:lstStyle/>
          <a:p>
            <a:r>
              <a:rPr lang="en-US" dirty="0" smtClean="0"/>
              <a:t>Identifying Customer Needs</a:t>
            </a:r>
          </a:p>
          <a:p>
            <a:pPr lvl="1"/>
            <a:r>
              <a:rPr lang="en-US" dirty="0" smtClean="0"/>
              <a:t>Design</a:t>
            </a:r>
          </a:p>
          <a:p>
            <a:pPr lvl="1"/>
            <a:r>
              <a:rPr lang="en-US" dirty="0" smtClean="0"/>
              <a:t>Energy Management</a:t>
            </a:r>
          </a:p>
          <a:p>
            <a:pPr lvl="1"/>
            <a:r>
              <a:rPr lang="en-US" dirty="0" smtClean="0"/>
              <a:t>Energy Storage</a:t>
            </a:r>
          </a:p>
          <a:p>
            <a:pPr lvl="1"/>
            <a:r>
              <a:rPr lang="en-US" dirty="0" smtClean="0"/>
              <a:t>Lower Cost Equipment</a:t>
            </a:r>
          </a:p>
          <a:p>
            <a:r>
              <a:rPr lang="en-US" dirty="0" smtClean="0"/>
              <a:t>Managing Customer Expectations</a:t>
            </a:r>
          </a:p>
          <a:p>
            <a:pPr lvl="1"/>
            <a:r>
              <a:rPr lang="en-US" dirty="0" smtClean="0"/>
              <a:t>Financial Modeling changes</a:t>
            </a:r>
          </a:p>
          <a:p>
            <a:pPr lvl="1"/>
            <a:r>
              <a:rPr lang="en-US" dirty="0" smtClean="0"/>
              <a:t>Longer wait - Installation timelines</a:t>
            </a:r>
            <a:endParaRPr lang="en-US" dirty="0"/>
          </a:p>
          <a:p>
            <a:pPr lvl="1"/>
            <a:endParaRPr lang="en-US" dirty="0" smtClean="0"/>
          </a:p>
          <a:p>
            <a:pPr lvl="1"/>
            <a:endParaRPr lang="en-US" dirty="0" smtClean="0"/>
          </a:p>
          <a:p>
            <a:endParaRPr lang="en-US" dirty="0"/>
          </a:p>
        </p:txBody>
      </p:sp>
      <p:pic>
        <p:nvPicPr>
          <p:cNvPr id="13" name="Picture 12" descr="Transparent-Logo-for-Autocad Proposal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983" y="5145994"/>
            <a:ext cx="3404966" cy="1265076"/>
          </a:xfrm>
          <a:prstGeom prst="rect">
            <a:avLst/>
          </a:prstGeom>
        </p:spPr>
      </p:pic>
    </p:spTree>
    <p:extLst>
      <p:ext uri="{BB962C8B-B14F-4D97-AF65-F5344CB8AC3E}">
        <p14:creationId xmlns:p14="http://schemas.microsoft.com/office/powerpoint/2010/main" val="29715509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17264</TotalTime>
  <Words>1143</Words>
  <Application>Microsoft Macintosh PowerPoint</Application>
  <PresentationFormat>On-screen Show (4:3)</PresentationFormat>
  <Paragraphs>100</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Revolution</vt:lpstr>
      <vt:lpstr>NABCEP Conference March 22nd, 2017</vt:lpstr>
      <vt:lpstr>Company and NABCEP History</vt:lpstr>
      <vt:lpstr>Why NABCEP?</vt:lpstr>
      <vt:lpstr>Topics</vt:lpstr>
      <vt:lpstr>Owner to Salesman-Employee Transition</vt:lpstr>
      <vt:lpstr>Conveying Value Proposition and Site Analysis</vt:lpstr>
      <vt:lpstr>AZ Regulatory Challenges</vt:lpstr>
      <vt:lpstr>PowerPoint Presentation</vt:lpstr>
      <vt:lpstr>What strategies have been born out of NABCEP?</vt:lpstr>
      <vt:lpstr>Internal and External Relationships</vt:lpstr>
      <vt:lpstr>Wrap up</vt:lpstr>
    </vt:vector>
  </TitlesOfParts>
  <Company>Net Zero Solar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NABCEP Conference March 22nd, 2017</dc:title>
  <dc:creator>Chad Waits</dc:creator>
  <cp:lastModifiedBy>Boaz</cp:lastModifiedBy>
  <cp:revision>43</cp:revision>
  <dcterms:created xsi:type="dcterms:W3CDTF">2017-03-08T21:26:17Z</dcterms:created>
  <dcterms:modified xsi:type="dcterms:W3CDTF">2017-03-22T14:27:12Z</dcterms:modified>
</cp:coreProperties>
</file>